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1" r:id="rId7"/>
    <p:sldId id="260" r:id="rId8"/>
    <p:sldId id="262" r:id="rId9"/>
    <p:sldId id="263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Middels sti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iddels stil 3 – utheving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iddels stil 3 – utheving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iddels stil 3 – utheving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iddels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2f7c049c96a455b/Jobb/Akademisk%20skrivesenter/Evalueringsmappe/Oversikt%20-%20statistikke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2f7c049c96a455b/Jobb/Akademisk%20skrivesenter/Evalueringsmappe/Oversikt%20-%20statistikke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2f7c049c96a455b/Jobb/Akademisk%20skrivesenter/Evalueringsmappe/Oversikt%20-%20statistikke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2f7c049c96a455b/Jobb/Akademisk%20skrivesenter/Evalueringsmappe/Oversikt%20-%20statistikke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2f7c049c96a455b/Jobb/Akademisk%20skrivesenter/Evalueringsmappe/Oversikt%20-%20statistikker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2f7c049c96a455b/Jobb/Akademisk%20skrivesenter/Evalueringsmappe/Oversikt%20-%20statistikker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92f7c049c96a455b/Jobb/Akademisk%20skrivesenter/Evalueringsmappe/Oversikt%20-%20statistikker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2f7c049c96a455b/Jobb/Akademisk%20skrivesenter/Evalueringsmappe/Oversikt%20-%20statistikker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'[Oversikt - statistikker.xlsx]Ark1'!$E$6</c:f>
              <c:strCache>
                <c:ptCount val="1"/>
                <c:pt idx="0">
                  <c:v>Veiledninger 15. januar - 15. juni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'[Oversikt - statistikker.xlsx]Ark1'!$D$7:$D$12</c:f>
              <c:strCache>
                <c:ptCount val="6"/>
                <c:pt idx="0">
                  <c:v>Januar</c:v>
                </c:pt>
                <c:pt idx="1">
                  <c:v>Februar</c:v>
                </c:pt>
                <c:pt idx="2">
                  <c:v>Mars</c:v>
                </c:pt>
                <c:pt idx="3">
                  <c:v>April</c:v>
                </c:pt>
                <c:pt idx="4">
                  <c:v>Mai</c:v>
                </c:pt>
                <c:pt idx="5">
                  <c:v>Juni</c:v>
                </c:pt>
              </c:strCache>
            </c:strRef>
          </c:cat>
          <c:val>
            <c:numRef>
              <c:f>'[Oversikt - statistikker.xlsx]Ark1'!$E$7:$E$12</c:f>
              <c:numCache>
                <c:formatCode>General</c:formatCode>
                <c:ptCount val="6"/>
                <c:pt idx="0">
                  <c:v>22</c:v>
                </c:pt>
                <c:pt idx="1">
                  <c:v>48</c:v>
                </c:pt>
                <c:pt idx="2">
                  <c:v>35</c:v>
                </c:pt>
                <c:pt idx="3">
                  <c:v>62</c:v>
                </c:pt>
                <c:pt idx="4">
                  <c:v>59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F6-487B-B26F-3D5A01892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3550888"/>
        <c:axId val="493555152"/>
      </c:barChart>
      <c:catAx>
        <c:axId val="493550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3555152"/>
        <c:crosses val="autoZero"/>
        <c:auto val="1"/>
        <c:lblAlgn val="ctr"/>
        <c:lblOffset val="100"/>
        <c:noMultiLvlLbl val="0"/>
      </c:catAx>
      <c:valAx>
        <c:axId val="49355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3550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nb-NO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'[Oversikt - statistikker.xlsx]Ark1'!$B$21</c:f>
              <c:strCache>
                <c:ptCount val="1"/>
                <c:pt idx="0">
                  <c:v>Antall besøkende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6613-451E-AA89-5D5C2A0EA78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6613-451E-AA89-5D5C2A0EA78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6613-451E-AA89-5D5C2A0EA78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nb-N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6613-451E-AA89-5D5C2A0EA78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nb-N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6613-451E-AA89-5D5C2A0EA78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nb-N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6613-451E-AA89-5D5C2A0EA7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nb-N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'[Oversikt - statistikker.xlsx]Ark1'!$A$22:$A$24</c:f>
              <c:strCache>
                <c:ptCount val="3"/>
                <c:pt idx="1">
                  <c:v>En gang</c:v>
                </c:pt>
                <c:pt idx="2">
                  <c:v>Mer enn en gang</c:v>
                </c:pt>
              </c:strCache>
            </c:strRef>
          </c:cat>
          <c:val>
            <c:numRef>
              <c:f>'[Oversikt - statistikker.xlsx]Ark1'!$B$22:$B$24</c:f>
              <c:numCache>
                <c:formatCode>General</c:formatCode>
                <c:ptCount val="3"/>
                <c:pt idx="1">
                  <c:v>115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613-451E-AA89-5D5C2A0EA783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'[Oversikt - statistikker.xlsx]Ark1'!$B$37</c:f>
              <c:strCache>
                <c:ptCount val="1"/>
                <c:pt idx="0">
                  <c:v>Kjønn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EC7-4D1D-A74D-C4EAB2D9610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EC7-4D1D-A74D-C4EAB2D9610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nb-NO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'[Oversikt - statistikker.xlsx]Ark1'!$A$38:$A$39</c:f>
              <c:strCache>
                <c:ptCount val="2"/>
                <c:pt idx="0">
                  <c:v>Mann</c:v>
                </c:pt>
                <c:pt idx="1">
                  <c:v>Kvinne</c:v>
                </c:pt>
              </c:strCache>
            </c:strRef>
          </c:cat>
          <c:val>
            <c:numRef>
              <c:f>'[Oversikt - statistikker.xlsx]Ark1'!$B$38:$B$39</c:f>
              <c:numCache>
                <c:formatCode>General</c:formatCode>
                <c:ptCount val="2"/>
                <c:pt idx="0">
                  <c:v>26</c:v>
                </c:pt>
                <c:pt idx="1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C7-4D1D-A74D-C4EAB2D9610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'[Oversikt - statistikker.xlsx]Ark1'!$B$56</c:f>
              <c:strCache>
                <c:ptCount val="1"/>
                <c:pt idx="0">
                  <c:v>Nivå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901-4264-A9AD-DF62A89DC6C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901-4264-A9AD-DF62A89DC6C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901-4264-A9AD-DF62A89DC6C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901-4264-A9AD-DF62A89DC6C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901-4264-A9AD-DF62A89DC6C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901-4264-A9AD-DF62A89DC6C6}"/>
              </c:ext>
            </c:extLst>
          </c:dPt>
          <c:dLbls>
            <c:dLbl>
              <c:idx val="3"/>
              <c:layout>
                <c:manualLayout>
                  <c:x val="-1.7062766605728214E-2"/>
                  <c:y val="2.222222222222222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901-4264-A9AD-DF62A89DC6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nb-N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'[Oversikt - statistikker.xlsx]Ark1'!$A$57:$A$62</c:f>
              <c:strCache>
                <c:ptCount val="6"/>
                <c:pt idx="0">
                  <c:v>Årsenhet</c:v>
                </c:pt>
                <c:pt idx="1">
                  <c:v>Bachelor</c:v>
                </c:pt>
                <c:pt idx="2">
                  <c:v>Master</c:v>
                </c:pt>
                <c:pt idx="3">
                  <c:v>Ph.D.</c:v>
                </c:pt>
                <c:pt idx="4">
                  <c:v>Ansatt</c:v>
                </c:pt>
                <c:pt idx="5">
                  <c:v>Annet</c:v>
                </c:pt>
              </c:strCache>
            </c:strRef>
          </c:cat>
          <c:val>
            <c:numRef>
              <c:f>'[Oversikt - statistikker.xlsx]Ark1'!$B$57:$B$62</c:f>
              <c:numCache>
                <c:formatCode>General</c:formatCode>
                <c:ptCount val="6"/>
                <c:pt idx="0">
                  <c:v>18</c:v>
                </c:pt>
                <c:pt idx="1">
                  <c:v>115</c:v>
                </c:pt>
                <c:pt idx="2">
                  <c:v>83</c:v>
                </c:pt>
                <c:pt idx="3">
                  <c:v>12</c:v>
                </c:pt>
                <c:pt idx="4">
                  <c:v>3</c:v>
                </c:pt>
                <c:pt idx="5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901-4264-A9AD-DF62A89DC6C6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3.1269611814095155E-2"/>
          <c:y val="9.7147786861950969E-2"/>
          <c:w val="0.93576144817237183"/>
          <c:h val="0.836528399418734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'[Oversikt - statistikker.xlsx]Ark1'!$B$43</c:f>
              <c:strCache>
                <c:ptCount val="1"/>
                <c:pt idx="0">
                  <c:v>Fakultet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'[Oversikt - statistikker.xlsx]Ark1'!$A$44:$A$52</c:f>
              <c:strCache>
                <c:ptCount val="9"/>
                <c:pt idx="0">
                  <c:v>UV</c:v>
                </c:pt>
                <c:pt idx="1">
                  <c:v>SV</c:v>
                </c:pt>
                <c:pt idx="2">
                  <c:v>HF</c:v>
                </c:pt>
                <c:pt idx="3">
                  <c:v>Annet</c:v>
                </c:pt>
                <c:pt idx="4">
                  <c:v>JUR</c:v>
                </c:pt>
                <c:pt idx="5">
                  <c:v>MED</c:v>
                </c:pt>
                <c:pt idx="6">
                  <c:v>MAT NAT</c:v>
                </c:pt>
                <c:pt idx="7">
                  <c:v>SUM</c:v>
                </c:pt>
                <c:pt idx="8">
                  <c:v>TF</c:v>
                </c:pt>
              </c:strCache>
            </c:strRef>
          </c:cat>
          <c:val>
            <c:numRef>
              <c:f>'[Oversikt - statistikker.xlsx]Ark1'!$B$44:$B$52</c:f>
              <c:numCache>
                <c:formatCode>General</c:formatCode>
                <c:ptCount val="9"/>
                <c:pt idx="0">
                  <c:v>66</c:v>
                </c:pt>
                <c:pt idx="1">
                  <c:v>61</c:v>
                </c:pt>
                <c:pt idx="2">
                  <c:v>33</c:v>
                </c:pt>
                <c:pt idx="3">
                  <c:v>25</c:v>
                </c:pt>
                <c:pt idx="4">
                  <c:v>15</c:v>
                </c:pt>
                <c:pt idx="5">
                  <c:v>15</c:v>
                </c:pt>
                <c:pt idx="6">
                  <c:v>14</c:v>
                </c:pt>
                <c:pt idx="7">
                  <c:v>2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3D-40E7-A4C8-94C0B453A3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6156256"/>
        <c:axId val="486162160"/>
      </c:barChart>
      <c:catAx>
        <c:axId val="48615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nb-NO"/>
          </a:p>
        </c:txPr>
        <c:crossAx val="486162160"/>
        <c:crosses val="autoZero"/>
        <c:auto val="1"/>
        <c:lblAlgn val="ctr"/>
        <c:lblOffset val="100"/>
        <c:noMultiLvlLbl val="0"/>
      </c:catAx>
      <c:valAx>
        <c:axId val="48616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86156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7.4639525021204411E-2"/>
          <c:y val="0.24804123711340209"/>
          <c:w val="0.92536047497879559"/>
          <c:h val="0.51226722948291259"/>
        </c:manualLayout>
      </c:layout>
      <c:pieChart>
        <c:varyColors val="1"/>
        <c:ser>
          <c:idx val="0"/>
          <c:order val="0"/>
          <c:tx>
            <c:strRef>
              <c:f>'[Oversikt - statistikker.xlsx]Ark1'!$B$106</c:f>
              <c:strCache>
                <c:ptCount val="1"/>
                <c:pt idx="0">
                  <c:v>Språkområde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847-4B39-AFCC-B2DAC64E1B8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847-4B39-AFCC-B2DAC64E1B8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847-4B39-AFCC-B2DAC64E1B8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847-4B39-AFCC-B2DAC64E1B81}"/>
              </c:ext>
            </c:extLst>
          </c:dPt>
          <c:dLbls>
            <c:dLbl>
              <c:idx val="0"/>
              <c:layout>
                <c:manualLayout>
                  <c:x val="8.179337034314347E-4"/>
                  <c:y val="-2.40715679400847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nb-NO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6847-4B39-AFCC-B2DAC64E1B81}"/>
                </c:ext>
              </c:extLst>
            </c:dLbl>
            <c:dLbl>
              <c:idx val="1"/>
              <c:layout>
                <c:manualLayout>
                  <c:x val="1.8979626168655041E-2"/>
                  <c:y val="1.487078971548481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847-4B39-AFCC-B2DAC64E1B81}"/>
                </c:ext>
              </c:extLst>
            </c:dLbl>
            <c:dLbl>
              <c:idx val="2"/>
              <c:layout>
                <c:manualLayout>
                  <c:x val="-5.1378957257433265E-3"/>
                  <c:y val="2.5519251473499732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847-4B39-AFCC-B2DAC64E1B81}"/>
                </c:ext>
              </c:extLst>
            </c:dLbl>
            <c:dLbl>
              <c:idx val="3"/>
              <c:layout>
                <c:manualLayout>
                  <c:x val="4.2806719394709487E-3"/>
                  <c:y val="1.1647553064875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847-4B39-AFCC-B2DAC64E1B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nb-NO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'[Oversikt - statistikker.xlsx]Ark1'!$A$107:$A$110</c:f>
              <c:strCache>
                <c:ptCount val="4"/>
                <c:pt idx="0">
                  <c:v>Norsk</c:v>
                </c:pt>
                <c:pt idx="1">
                  <c:v>Norsk som andrespråk</c:v>
                </c:pt>
                <c:pt idx="2">
                  <c:v>Engelsk som andrespråk</c:v>
                </c:pt>
                <c:pt idx="3">
                  <c:v>Annet</c:v>
                </c:pt>
              </c:strCache>
            </c:strRef>
          </c:cat>
          <c:val>
            <c:numRef>
              <c:f>'[Oversikt - statistikker.xlsx]Ark1'!$B$107:$B$110</c:f>
              <c:numCache>
                <c:formatCode>General</c:formatCode>
                <c:ptCount val="4"/>
                <c:pt idx="0">
                  <c:v>94</c:v>
                </c:pt>
                <c:pt idx="1">
                  <c:v>26</c:v>
                </c:pt>
                <c:pt idx="2">
                  <c:v>31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847-4B39-AFCC-B2DAC64E1B8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000" baseline="0" dirty="0">
                <a:latin typeface="Times New Roman" panose="02020603050405020304" pitchFamily="18" charset="0"/>
              </a:rPr>
              <a:t>Temaer og fokuspunkter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5.6166687424177429E-2"/>
          <c:y val="7.9702233250620369E-2"/>
          <c:w val="0.92040038931864621"/>
          <c:h val="0.727746103697335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'[Oversikt - statistikker.xlsx]Ark1'!$A$87</c:f>
              <c:strCache>
                <c:ptCount val="1"/>
                <c:pt idx="0">
                  <c:v>Struktur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'[Oversikt - statistikker.xlsx]Ark1'!$B$86</c:f>
              <c:strCache>
                <c:ptCount val="1"/>
                <c:pt idx="0">
                  <c:v>Temaer og spørsmål - Fokuspunkter for veiledning</c:v>
                </c:pt>
              </c:strCache>
            </c:strRef>
          </c:cat>
          <c:val>
            <c:numRef>
              <c:f>'[Oversikt - statistikker.xlsx]Ark1'!$B$87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94-4C5B-83AC-997D1BFFF686}"/>
            </c:ext>
          </c:extLst>
        </c:ser>
        <c:ser>
          <c:idx val="1"/>
          <c:order val="1"/>
          <c:tx>
            <c:strRef>
              <c:f>'[Oversikt - statistikker.xlsx]Ark1'!$A$88</c:f>
              <c:strCache>
                <c:ptCount val="1"/>
                <c:pt idx="0">
                  <c:v>Kildebruk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'[Oversikt - statistikker.xlsx]Ark1'!$B$86</c:f>
              <c:strCache>
                <c:ptCount val="1"/>
                <c:pt idx="0">
                  <c:v>Temaer og spørsmål - Fokuspunkter for veiledning</c:v>
                </c:pt>
              </c:strCache>
            </c:strRef>
          </c:cat>
          <c:val>
            <c:numRef>
              <c:f>'[Oversikt - statistikker.xlsx]Ark1'!$B$88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94-4C5B-83AC-997D1BFFF686}"/>
            </c:ext>
          </c:extLst>
        </c:ser>
        <c:ser>
          <c:idx val="2"/>
          <c:order val="2"/>
          <c:tx>
            <c:strRef>
              <c:f>'[Oversikt - statistikker.xlsx]Ark1'!$A$89</c:f>
              <c:strCache>
                <c:ptCount val="1"/>
                <c:pt idx="0">
                  <c:v>Flyt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'[Oversikt - statistikker.xlsx]Ark1'!$B$86</c:f>
              <c:strCache>
                <c:ptCount val="1"/>
                <c:pt idx="0">
                  <c:v>Temaer og spørsmål - Fokuspunkter for veiledning</c:v>
                </c:pt>
              </c:strCache>
            </c:strRef>
          </c:cat>
          <c:val>
            <c:numRef>
              <c:f>'[Oversikt - statistikker.xlsx]Ark1'!$B$89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94-4C5B-83AC-997D1BFFF686}"/>
            </c:ext>
          </c:extLst>
        </c:ser>
        <c:ser>
          <c:idx val="3"/>
          <c:order val="3"/>
          <c:tx>
            <c:strRef>
              <c:f>'[Oversikt - statistikker.xlsx]Ark1'!$A$90</c:f>
              <c:strCache>
                <c:ptCount val="1"/>
                <c:pt idx="0">
                  <c:v>Argumentasjon og drøfting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'[Oversikt - statistikker.xlsx]Ark1'!$B$86</c:f>
              <c:strCache>
                <c:ptCount val="1"/>
                <c:pt idx="0">
                  <c:v>Temaer og spørsmål - Fokuspunkter for veiledning</c:v>
                </c:pt>
              </c:strCache>
            </c:strRef>
          </c:cat>
          <c:val>
            <c:numRef>
              <c:f>'[Oversikt - statistikker.xlsx]Ark1'!$B$90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94-4C5B-83AC-997D1BFFF686}"/>
            </c:ext>
          </c:extLst>
        </c:ser>
        <c:ser>
          <c:idx val="4"/>
          <c:order val="4"/>
          <c:tx>
            <c:strRef>
              <c:f>'[Oversikt - statistikker.xlsx]Ark1'!$A$91</c:f>
              <c:strCache>
                <c:ptCount val="1"/>
                <c:pt idx="0">
                  <c:v>Problemstilling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'[Oversikt - statistikker.xlsx]Ark1'!$B$86</c:f>
              <c:strCache>
                <c:ptCount val="1"/>
                <c:pt idx="0">
                  <c:v>Temaer og spørsmål - Fokuspunkter for veiledning</c:v>
                </c:pt>
              </c:strCache>
            </c:strRef>
          </c:cat>
          <c:val>
            <c:numRef>
              <c:f>'[Oversikt - statistikker.xlsx]Ark1'!$B$91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94-4C5B-83AC-997D1BFFF686}"/>
            </c:ext>
          </c:extLst>
        </c:ser>
        <c:ser>
          <c:idx val="5"/>
          <c:order val="5"/>
          <c:tx>
            <c:strRef>
              <c:f>'[Oversikt - statistikker.xlsx]Ark1'!$A$92</c:f>
              <c:strCache>
                <c:ptCount val="1"/>
                <c:pt idx="0">
                  <c:v>Disposisjon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'[Oversikt - statistikker.xlsx]Ark1'!$B$86</c:f>
              <c:strCache>
                <c:ptCount val="1"/>
                <c:pt idx="0">
                  <c:v>Temaer og spørsmål - Fokuspunkter for veiledning</c:v>
                </c:pt>
              </c:strCache>
            </c:strRef>
          </c:cat>
          <c:val>
            <c:numRef>
              <c:f>'[Oversikt - statistikker.xlsx]Ark1'!$B$92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F94-4C5B-83AC-997D1BFFF686}"/>
            </c:ext>
          </c:extLst>
        </c:ser>
        <c:ser>
          <c:idx val="6"/>
          <c:order val="6"/>
          <c:tx>
            <c:strRef>
              <c:f>'[Oversikt - statistikker.xlsx]Ark1'!$A$93</c:f>
              <c:strCache>
                <c:ptCount val="1"/>
                <c:pt idx="0">
                  <c:v>Innledning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'[Oversikt - statistikker.xlsx]Ark1'!$B$86</c:f>
              <c:strCache>
                <c:ptCount val="1"/>
                <c:pt idx="0">
                  <c:v>Temaer og spørsmål - Fokuspunkter for veiledning</c:v>
                </c:pt>
              </c:strCache>
            </c:strRef>
          </c:cat>
          <c:val>
            <c:numRef>
              <c:f>'[Oversikt - statistikker.xlsx]Ark1'!$B$93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F94-4C5B-83AC-997D1BFFF686}"/>
            </c:ext>
          </c:extLst>
        </c:ser>
        <c:ser>
          <c:idx val="7"/>
          <c:order val="7"/>
          <c:tx>
            <c:strRef>
              <c:f>'[Oversikt - statistikker.xlsx]Ark1'!$A$94</c:f>
              <c:strCache>
                <c:ptCount val="1"/>
                <c:pt idx="0">
                  <c:v>Prosess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'[Oversikt - statistikker.xlsx]Ark1'!$B$86</c:f>
              <c:strCache>
                <c:ptCount val="1"/>
                <c:pt idx="0">
                  <c:v>Temaer og spørsmål - Fokuspunkter for veiledning</c:v>
                </c:pt>
              </c:strCache>
            </c:strRef>
          </c:cat>
          <c:val>
            <c:numRef>
              <c:f>'[Oversikt - statistikker.xlsx]Ark1'!$B$94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F94-4C5B-83AC-997D1BFFF686}"/>
            </c:ext>
          </c:extLst>
        </c:ser>
        <c:ser>
          <c:idx val="8"/>
          <c:order val="8"/>
          <c:tx>
            <c:strRef>
              <c:f>'[Oversikt - statistikker.xlsx]Ark1'!$A$95</c:f>
              <c:strCache>
                <c:ptCount val="1"/>
                <c:pt idx="0">
                  <c:v>Stil og språk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'[Oversikt - statistikker.xlsx]Ark1'!$B$86</c:f>
              <c:strCache>
                <c:ptCount val="1"/>
                <c:pt idx="0">
                  <c:v>Temaer og spørsmål - Fokuspunkter for veiledning</c:v>
                </c:pt>
              </c:strCache>
            </c:strRef>
          </c:cat>
          <c:val>
            <c:numRef>
              <c:f>'[Oversikt - statistikker.xlsx]Ark1'!$B$95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F94-4C5B-83AC-997D1BFFF686}"/>
            </c:ext>
          </c:extLst>
        </c:ser>
        <c:ser>
          <c:idx val="9"/>
          <c:order val="9"/>
          <c:tx>
            <c:strRef>
              <c:f>'[Oversikt - statistikker.xlsx]Ark1'!$A$96</c:f>
              <c:strCache>
                <c:ptCount val="1"/>
                <c:pt idx="0">
                  <c:v>Oppstart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'[Oversikt - statistikker.xlsx]Ark1'!$B$86</c:f>
              <c:strCache>
                <c:ptCount val="1"/>
                <c:pt idx="0">
                  <c:v>Temaer og spørsmål - Fokuspunkter for veiledning</c:v>
                </c:pt>
              </c:strCache>
            </c:strRef>
          </c:cat>
          <c:val>
            <c:numRef>
              <c:f>'[Oversikt - statistikker.xlsx]Ark1'!$B$96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F94-4C5B-83AC-997D1BFFF686}"/>
            </c:ext>
          </c:extLst>
        </c:ser>
        <c:ser>
          <c:idx val="10"/>
          <c:order val="10"/>
          <c:tx>
            <c:strRef>
              <c:f>'[Oversikt - statistikker.xlsx]Ark1'!$A$97</c:f>
              <c:strCache>
                <c:ptCount val="1"/>
                <c:pt idx="0">
                  <c:v>DUO-malen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'[Oversikt - statistikker.xlsx]Ark1'!$B$86</c:f>
              <c:strCache>
                <c:ptCount val="1"/>
                <c:pt idx="0">
                  <c:v>Temaer og spørsmål - Fokuspunkter for veiledning</c:v>
                </c:pt>
              </c:strCache>
            </c:strRef>
          </c:cat>
          <c:val>
            <c:numRef>
              <c:f>'[Oversikt - statistikker.xlsx]Ark1'!$B$97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F94-4C5B-83AC-997D1BFFF6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0622080"/>
        <c:axId val="480625032"/>
      </c:barChart>
      <c:catAx>
        <c:axId val="4806220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80625032"/>
        <c:crosses val="autoZero"/>
        <c:auto val="1"/>
        <c:lblAlgn val="ctr"/>
        <c:lblOffset val="100"/>
        <c:noMultiLvlLbl val="0"/>
      </c:catAx>
      <c:valAx>
        <c:axId val="48062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8062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1719652230971117E-2"/>
          <c:y val="0.83416710411198602"/>
          <c:w val="0.9067690288713911"/>
          <c:h val="0.141758821813939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828B0D-3CFA-4901-ADFC-3D5C3E9F84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32AB785-E6F0-44AB-B7AB-5D37276EE5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2D9C937-8B7C-4F07-B215-03CE1E0EC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384C-B4DC-431C-9845-0064567CDE4C}" type="datetimeFigureOut">
              <a:rPr lang="nb-NO" smtClean="0"/>
              <a:t>18.08.2017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20F1B46-45B4-438A-BBC1-A186DAA4F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468D128-ACA2-493C-8BA8-7779D612C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B674-A734-48F1-B7E0-0B7F8DAA12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8944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F7BAB4-1684-4666-97B2-47ED678E2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7F96D7-C44D-419C-9187-B5BE21D03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BE4C9A-8AD7-4E28-9D97-8A31C5F11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384C-B4DC-431C-9845-0064567CDE4C}" type="datetimeFigureOut">
              <a:rPr lang="nb-NO" smtClean="0"/>
              <a:t>18.08.2017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2012709-FB6C-4CF8-A109-847EFCA47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FFF6229-17FF-4A56-BF3C-E206E3646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B674-A734-48F1-B7E0-0B7F8DAA12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1139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481FBD-1945-47B8-B42F-563E729E5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30EE1B5-6170-4C50-856F-4DADA371B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FC7D431-BCAE-43A6-805A-564455BF3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384C-B4DC-431C-9845-0064567CDE4C}" type="datetimeFigureOut">
              <a:rPr lang="nb-NO" smtClean="0"/>
              <a:t>18.08.2017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8AC159-F3A8-4064-9412-BC7D8BB62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60E082-4D81-4CB9-9496-1D9CDF612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B674-A734-48F1-B7E0-0B7F8DAA12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2343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C52FF2-4255-4883-9569-E90A5701B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F36C7BD-E08F-4DED-8C00-36F5CB58C8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E37D251-EC1F-4CF4-8583-173778A38D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2CB4F42-7AC4-447D-B8F0-F2B45A206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384C-B4DC-431C-9845-0064567CDE4C}" type="datetimeFigureOut">
              <a:rPr lang="nb-NO" smtClean="0"/>
              <a:t>18.08.2017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7B9662B-8433-4933-861F-5E56AA8BF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2D95C06-12B3-4863-9947-82E9BFF46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B674-A734-48F1-B7E0-0B7F8DAA12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1629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23BDFD-123E-41A3-B86C-6F5EB8343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FBFC87B-2D42-491B-A736-7505C8F74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9E9E3CB-B820-4288-AF1A-2E28EAE0A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42D630C-1D38-428C-B62C-DFE7B3F570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DB2C2DA-5961-4383-8B01-39349409C0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73EC9AC-38DA-4EB3-8ACD-5627DFB79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384C-B4DC-431C-9845-0064567CDE4C}" type="datetimeFigureOut">
              <a:rPr lang="nb-NO" smtClean="0"/>
              <a:t>18.08.2017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B3B13EE-9A95-433D-A2FE-F0A2FC414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147B3E2-5E11-4E46-85B9-60615D207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B674-A734-48F1-B7E0-0B7F8DAA12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278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1A0C02-8254-4CE3-99C5-3850DB426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775836F-2D0F-4B6E-9839-625F9558E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384C-B4DC-431C-9845-0064567CDE4C}" type="datetimeFigureOut">
              <a:rPr lang="nb-NO" smtClean="0"/>
              <a:t>18.08.2017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6F3D51D-E1C0-4CE6-A7A4-189AEFEC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C484807-E17C-4495-B40E-83DC3113B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B674-A734-48F1-B7E0-0B7F8DAA12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157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4F1289-7A9D-4E06-983A-A71E10D31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384C-B4DC-431C-9845-0064567CDE4C}" type="datetimeFigureOut">
              <a:rPr lang="nb-NO" smtClean="0"/>
              <a:t>18.08.2017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7F079A3-4140-482E-B5B9-F16CC3F36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58DB191-48EA-4F29-906E-C33FA5296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B674-A734-48F1-B7E0-0B7F8DAA12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3624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D9398B-C221-44EA-905D-5E609640D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D7840F-5BBD-4FC8-9E67-D1931FB4B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6AFF440-1302-4F58-9C19-E2586E51EB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36E9077-BF7B-4962-AEE5-672E9E35E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384C-B4DC-431C-9845-0064567CDE4C}" type="datetimeFigureOut">
              <a:rPr lang="nb-NO" smtClean="0"/>
              <a:t>18.08.2017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EDAAC66-1231-4E8B-A2F8-A0ADA5AA0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2791B10-CD9C-415C-B008-25669DDBA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B674-A734-48F1-B7E0-0B7F8DAA12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6720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51DEA4-3BCE-4C7A-A7FD-5ED7BD7B1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79C8C81-596E-4825-A296-DA046FE267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4FE73E3-66CB-4541-9687-7AA0E0FEB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1E7D9AC-B6C6-48A6-ACB9-080FB426E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384C-B4DC-431C-9845-0064567CDE4C}" type="datetimeFigureOut">
              <a:rPr lang="nb-NO" smtClean="0"/>
              <a:t>18.08.2017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FC83638-E9B7-497F-9D5F-C1AC236B0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AC24C29-C13E-44BE-AD7A-41BDD8C44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B674-A734-48F1-B7E0-0B7F8DAA12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2016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79B7C9-9E21-40EE-B912-48BA92808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921FCF7-B843-4025-8D42-03B2651DFA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32C52BF-B633-4F82-AA1E-8D6E8EE62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384C-B4DC-431C-9845-0064567CDE4C}" type="datetimeFigureOut">
              <a:rPr lang="nb-NO" smtClean="0"/>
              <a:t>18.08.2017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5AE9BB-02F9-48E7-8896-D50472C8A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47434C-1BAC-43CF-A454-960F5352F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B674-A734-48F1-B7E0-0B7F8DAA12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8694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07DD012-7C6C-45E8-88D9-2900577464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E8B2E60-438C-42A7-804D-BD072B16BC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CCD15-3733-4BF0-BC8B-6B50A2A7F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384C-B4DC-431C-9845-0064567CDE4C}" type="datetimeFigureOut">
              <a:rPr lang="nb-NO" smtClean="0"/>
              <a:t>18.08.2017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2A9974-44EB-4343-8708-C5102BD74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2D83F5F-6E73-4ADA-A8DA-23A05700A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FB674-A734-48F1-B7E0-0B7F8DAA12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5152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1D162E-8879-43FB-9C77-BE6D5B86E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9E58E67-CFB3-4F42-8323-DED3560B2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BEBF7A-F147-46AC-B6E9-B4734215A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5384C-B4DC-431C-9845-0064567CDE4C}" type="datetimeFigureOut">
              <a:rPr lang="nb-NO" smtClean="0"/>
              <a:t>18.08.2017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DDC40E-E60A-42BA-BED7-44BF80E2A8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F3382F-EEDB-4AB0-B0BA-96DFB5F463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FB674-A734-48F1-B7E0-0B7F8DAA12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3069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11A29B-0CCA-4078-B64D-822887151F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Akademisk skrivesenter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7E225A8-45FC-4F47-AFEF-0C515EAD65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Driftsstatistikk 15. januar – 15. juni</a:t>
            </a:r>
          </a:p>
        </p:txBody>
      </p:sp>
    </p:spTree>
    <p:extLst>
      <p:ext uri="{BB962C8B-B14F-4D97-AF65-F5344CB8AC3E}">
        <p14:creationId xmlns:p14="http://schemas.microsoft.com/office/powerpoint/2010/main" val="3929701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D974B2-1D4B-4DB7-BE46-A5ECCDDED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Antall veiledninger – Oversikt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C738118C-EAAE-4382-B0F7-BE3E17A29A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2743491"/>
              </p:ext>
            </p:extLst>
          </p:nvPr>
        </p:nvGraphicFramePr>
        <p:xfrm>
          <a:off x="1350335" y="2243470"/>
          <a:ext cx="3179135" cy="2986730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840931">
                  <a:extLst>
                    <a:ext uri="{9D8B030D-6E8A-4147-A177-3AD203B41FA5}">
                      <a16:colId xmlns:a16="http://schemas.microsoft.com/office/drawing/2014/main" val="1176723902"/>
                    </a:ext>
                  </a:extLst>
                </a:gridCol>
                <a:gridCol w="2338204">
                  <a:extLst>
                    <a:ext uri="{9D8B030D-6E8A-4147-A177-3AD203B41FA5}">
                      <a16:colId xmlns:a16="http://schemas.microsoft.com/office/drawing/2014/main" val="2138716345"/>
                    </a:ext>
                  </a:extLst>
                </a:gridCol>
              </a:tblGrid>
              <a:tr h="527748">
                <a:tc>
                  <a:txBody>
                    <a:bodyPr/>
                    <a:lstStyle/>
                    <a:p>
                      <a:pPr algn="l" fontAlgn="b"/>
                      <a:endParaRPr lang="nb-NO" sz="1600" b="1" i="0" u="none" strike="noStrike" baseline="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baseline="0">
                          <a:effectLst/>
                          <a:latin typeface="Times New Roman" panose="02020603050405020304" pitchFamily="18" charset="0"/>
                        </a:rPr>
                        <a:t>Veiledninger 15. januar - 15. juni</a:t>
                      </a:r>
                      <a:endParaRPr lang="nb-NO" sz="1600" b="1" i="0" u="none" strike="noStrike" baseline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4232573430"/>
                  </a:ext>
                </a:extLst>
              </a:tr>
              <a:tr h="350210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baseline="0">
                          <a:effectLst/>
                          <a:latin typeface="Times New Roman" panose="02020603050405020304" pitchFamily="18" charset="0"/>
                        </a:rPr>
                        <a:t>Januar</a:t>
                      </a:r>
                      <a:endParaRPr lang="nb-NO" sz="1600" b="0" i="0" u="none" strike="noStrike" baseline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baseline="0"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  <a:endParaRPr lang="nb-NO" sz="1600" b="0" i="0" u="none" strike="noStrike" baseline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753504849"/>
                  </a:ext>
                </a:extLst>
              </a:tr>
              <a:tr h="297711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baseline="0" dirty="0">
                          <a:effectLst/>
                          <a:latin typeface="Times New Roman" panose="02020603050405020304" pitchFamily="18" charset="0"/>
                        </a:rPr>
                        <a:t>Februar</a:t>
                      </a:r>
                      <a:endParaRPr lang="nb-NO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baseline="0"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  <a:endParaRPr lang="nb-NO" sz="1600" b="0" i="0" u="none" strike="noStrike" baseline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55594077"/>
                  </a:ext>
                </a:extLst>
              </a:tr>
              <a:tr h="29072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baseline="0">
                          <a:effectLst/>
                          <a:latin typeface="Times New Roman" panose="02020603050405020304" pitchFamily="18" charset="0"/>
                        </a:rPr>
                        <a:t>Mars</a:t>
                      </a:r>
                      <a:endParaRPr lang="nb-NO" sz="1600" b="0" i="0" u="none" strike="noStrike" baseline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baseline="0"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  <a:endParaRPr lang="nb-NO" sz="1600" b="0" i="0" u="none" strike="noStrike" baseline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734551796"/>
                  </a:ext>
                </a:extLst>
              </a:tr>
              <a:tr h="29072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baseline="0">
                          <a:effectLst/>
                          <a:latin typeface="Times New Roman" panose="02020603050405020304" pitchFamily="18" charset="0"/>
                        </a:rPr>
                        <a:t>April</a:t>
                      </a:r>
                      <a:endParaRPr lang="nb-NO" sz="1600" b="0" i="0" u="none" strike="noStrike" baseline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baseline="0">
                          <a:effectLst/>
                          <a:latin typeface="Times New Roman" panose="02020603050405020304" pitchFamily="18" charset="0"/>
                        </a:rPr>
                        <a:t>62</a:t>
                      </a:r>
                      <a:endParaRPr lang="nb-NO" sz="1600" b="0" i="0" u="none" strike="noStrike" baseline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638501081"/>
                  </a:ext>
                </a:extLst>
              </a:tr>
              <a:tr h="29072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baseline="0">
                          <a:effectLst/>
                          <a:latin typeface="Times New Roman" panose="02020603050405020304" pitchFamily="18" charset="0"/>
                        </a:rPr>
                        <a:t>Mai</a:t>
                      </a:r>
                      <a:endParaRPr lang="nb-NO" sz="1600" b="0" i="0" u="none" strike="noStrike" baseline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baseline="0">
                          <a:effectLst/>
                          <a:latin typeface="Times New Roman" panose="02020603050405020304" pitchFamily="18" charset="0"/>
                        </a:rPr>
                        <a:t>59</a:t>
                      </a:r>
                      <a:endParaRPr lang="nb-NO" sz="1600" b="0" i="0" u="none" strike="noStrike" baseline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443712240"/>
                  </a:ext>
                </a:extLst>
              </a:tr>
              <a:tr h="29072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baseline="0">
                          <a:effectLst/>
                          <a:latin typeface="Times New Roman" panose="02020603050405020304" pitchFamily="18" charset="0"/>
                        </a:rPr>
                        <a:t>Juni</a:t>
                      </a:r>
                      <a:endParaRPr lang="nb-NO" sz="1600" b="0" i="0" u="none" strike="noStrike" baseline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baseline="0"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nb-NO" sz="1600" b="0" i="0" u="none" strike="noStrike" baseline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501100132"/>
                  </a:ext>
                </a:extLst>
              </a:tr>
              <a:tr h="290725">
                <a:tc>
                  <a:txBody>
                    <a:bodyPr/>
                    <a:lstStyle/>
                    <a:p>
                      <a:pPr algn="l" fontAlgn="b"/>
                      <a:endParaRPr lang="nb-NO" sz="1600" b="0" i="0" u="none" strike="noStrike" baseline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575813597"/>
                  </a:ext>
                </a:extLst>
              </a:tr>
              <a:tr h="29072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1" u="none" strike="noStrike" baseline="0" dirty="0">
                          <a:effectLst/>
                          <a:latin typeface="Times New Roman" panose="02020603050405020304" pitchFamily="18" charset="0"/>
                        </a:rPr>
                        <a:t>Totalt</a:t>
                      </a:r>
                      <a:endParaRPr lang="nb-NO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1" u="none" strike="noStrike" baseline="0" dirty="0">
                          <a:effectLst/>
                          <a:latin typeface="Times New Roman" panose="02020603050405020304" pitchFamily="18" charset="0"/>
                        </a:rPr>
                        <a:t>233</a:t>
                      </a:r>
                      <a:endParaRPr lang="nb-NO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229635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3933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3DE1B8-BD68-49AB-80FC-BD5EC9CA9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223" y="156781"/>
            <a:ext cx="10308758" cy="874577"/>
          </a:xfrm>
        </p:spPr>
        <p:txBody>
          <a:bodyPr>
            <a:normAutofit/>
          </a:bodyPr>
          <a:lstStyle/>
          <a:p>
            <a:r>
              <a:rPr lang="nb-NO" dirty="0"/>
              <a:t>Antall veiledninger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EAA6B8AA-72C7-4EB1-8F26-4CFD1C3218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162376"/>
              </p:ext>
            </p:extLst>
          </p:nvPr>
        </p:nvGraphicFramePr>
        <p:xfrm>
          <a:off x="765544" y="1222744"/>
          <a:ext cx="10588256" cy="4954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3709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8706CB-FDB3-43FE-8BC3-6AF1859C6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Antall besøkende i perioden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5868778D-3C30-407A-B9A1-29F5B394BB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3146314"/>
              </p:ext>
            </p:extLst>
          </p:nvPr>
        </p:nvGraphicFramePr>
        <p:xfrm>
          <a:off x="3738623" y="1690688"/>
          <a:ext cx="7615177" cy="448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AF430CC9-366A-44F1-A572-FCD1B82EE4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599305"/>
              </p:ext>
            </p:extLst>
          </p:nvPr>
        </p:nvGraphicFramePr>
        <p:xfrm>
          <a:off x="603991" y="2298032"/>
          <a:ext cx="2391872" cy="26412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4849">
                  <a:extLst>
                    <a:ext uri="{9D8B030D-6E8A-4147-A177-3AD203B41FA5}">
                      <a16:colId xmlns:a16="http://schemas.microsoft.com/office/drawing/2014/main" val="1843351005"/>
                    </a:ext>
                  </a:extLst>
                </a:gridCol>
                <a:gridCol w="1097023">
                  <a:extLst>
                    <a:ext uri="{9D8B030D-6E8A-4147-A177-3AD203B41FA5}">
                      <a16:colId xmlns:a16="http://schemas.microsoft.com/office/drawing/2014/main" val="3826914920"/>
                    </a:ext>
                  </a:extLst>
                </a:gridCol>
              </a:tblGrid>
              <a:tr h="524577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1" u="none" strike="noStrike" baseline="0" dirty="0">
                          <a:effectLst/>
                          <a:latin typeface="Times New Roman" panose="02020603050405020304" pitchFamily="18" charset="0"/>
                        </a:rPr>
                        <a:t>Besøkende</a:t>
                      </a:r>
                      <a:endParaRPr lang="nb-NO" sz="1600" b="1" i="0" u="none" strike="noStrike" baseline="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1" u="none" strike="noStrike" baseline="0" dirty="0">
                          <a:effectLst/>
                          <a:latin typeface="Times New Roman" panose="02020603050405020304" pitchFamily="18" charset="0"/>
                        </a:rPr>
                        <a:t>Antall</a:t>
                      </a:r>
                      <a:endParaRPr lang="nb-NO" sz="1600" b="1" i="0" u="none" strike="noStrike" baseline="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640201133"/>
                  </a:ext>
                </a:extLst>
              </a:tr>
              <a:tr h="524577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baseline="0" dirty="0">
                          <a:effectLst/>
                          <a:latin typeface="Times New Roman" panose="02020603050405020304" pitchFamily="18" charset="0"/>
                        </a:rPr>
                        <a:t>En gang</a:t>
                      </a:r>
                      <a:endParaRPr lang="nb-NO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baseline="0" dirty="0">
                          <a:effectLst/>
                          <a:latin typeface="Times New Roman" panose="02020603050405020304" pitchFamily="18" charset="0"/>
                        </a:rPr>
                        <a:t>115</a:t>
                      </a:r>
                      <a:endParaRPr lang="nb-NO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282633038"/>
                  </a:ext>
                </a:extLst>
              </a:tr>
              <a:tr h="524577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baseline="0">
                          <a:effectLst/>
                          <a:latin typeface="Times New Roman" panose="02020603050405020304" pitchFamily="18" charset="0"/>
                        </a:rPr>
                        <a:t>Mer enn en gang</a:t>
                      </a:r>
                      <a:endParaRPr lang="nb-NO" sz="1600" b="0" i="0" u="none" strike="noStrike" baseline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baseline="0" dirty="0"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  <a:endParaRPr lang="nb-NO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856803770"/>
                  </a:ext>
                </a:extLst>
              </a:tr>
              <a:tr h="524577">
                <a:tc>
                  <a:txBody>
                    <a:bodyPr/>
                    <a:lstStyle/>
                    <a:p>
                      <a:pPr algn="l" fontAlgn="b"/>
                      <a:endParaRPr lang="nb-NO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601471456"/>
                  </a:ext>
                </a:extLst>
              </a:tr>
              <a:tr h="524577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1" u="none" strike="noStrike" baseline="0" dirty="0">
                          <a:effectLst/>
                          <a:latin typeface="Times New Roman" panose="02020603050405020304" pitchFamily="18" charset="0"/>
                        </a:rPr>
                        <a:t>Totalt</a:t>
                      </a:r>
                      <a:endParaRPr lang="nb-NO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1" u="none" strike="noStrike" baseline="0" dirty="0">
                          <a:effectLst/>
                          <a:latin typeface="Times New Roman" panose="02020603050405020304" pitchFamily="18" charset="0"/>
                        </a:rPr>
                        <a:t>155</a:t>
                      </a:r>
                      <a:endParaRPr lang="nb-NO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6142206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3148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336DB2-E2FF-4B93-96CC-24A038796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Kjønnsfordeling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B7EBBD2-00F9-4835-AC77-100CAD8264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634251"/>
              </p:ext>
            </p:extLst>
          </p:nvPr>
        </p:nvGraphicFramePr>
        <p:xfrm>
          <a:off x="4391526" y="1925053"/>
          <a:ext cx="6962274" cy="4504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32D74702-1FD0-45CE-B072-EA8B359760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727487"/>
              </p:ext>
            </p:extLst>
          </p:nvPr>
        </p:nvGraphicFramePr>
        <p:xfrm>
          <a:off x="838200" y="3140242"/>
          <a:ext cx="2867526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1388">
                  <a:extLst>
                    <a:ext uri="{9D8B030D-6E8A-4147-A177-3AD203B41FA5}">
                      <a16:colId xmlns:a16="http://schemas.microsoft.com/office/drawing/2014/main" val="310792079"/>
                    </a:ext>
                  </a:extLst>
                </a:gridCol>
                <a:gridCol w="1216138">
                  <a:extLst>
                    <a:ext uri="{9D8B030D-6E8A-4147-A177-3AD203B41FA5}">
                      <a16:colId xmlns:a16="http://schemas.microsoft.com/office/drawing/2014/main" val="366799766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Kjønn</a:t>
                      </a: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Antall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32465061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Mann</a:t>
                      </a:r>
                      <a:endParaRPr lang="nb-NO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04412541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Kvinne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748118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6221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864E4D-2A34-4F0E-AB26-68DFD1281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62191" cy="740661"/>
          </a:xfrm>
        </p:spPr>
        <p:txBody>
          <a:bodyPr/>
          <a:lstStyle/>
          <a:p>
            <a:r>
              <a:rPr lang="nb-NO" dirty="0"/>
              <a:t>Gradsnivå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35BC390D-FB62-4573-8C0E-47CB977610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0128959"/>
              </p:ext>
            </p:extLst>
          </p:nvPr>
        </p:nvGraphicFramePr>
        <p:xfrm>
          <a:off x="3573379" y="1105786"/>
          <a:ext cx="7845987" cy="5071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D558CA7B-3417-4E47-ABDA-C14960CAD9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978687"/>
              </p:ext>
            </p:extLst>
          </p:nvPr>
        </p:nvGraphicFramePr>
        <p:xfrm>
          <a:off x="462548" y="2018215"/>
          <a:ext cx="2844800" cy="26917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8300">
                  <a:extLst>
                    <a:ext uri="{9D8B030D-6E8A-4147-A177-3AD203B41FA5}">
                      <a16:colId xmlns:a16="http://schemas.microsoft.com/office/drawing/2014/main" val="230166801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377735205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Nivå</a:t>
                      </a:r>
                      <a:endParaRPr lang="nb-NO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Antall</a:t>
                      </a:r>
                      <a:endParaRPr lang="nb-NO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2864146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Årsenhet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337234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Bachelor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2315936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Master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7532961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Ph.D.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8451687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Ansatt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203908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Annet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008015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5054672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Totalt</a:t>
                      </a:r>
                      <a:endParaRPr lang="nb-NO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</a:t>
                      </a:r>
                      <a:endParaRPr lang="nb-NO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157211905"/>
                  </a:ext>
                </a:extLst>
              </a:tr>
            </a:tbl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5BC390D-FB62-4573-8C0E-47CB977610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0780920"/>
              </p:ext>
            </p:extLst>
          </p:nvPr>
        </p:nvGraphicFramePr>
        <p:xfrm>
          <a:off x="4680284" y="517358"/>
          <a:ext cx="7305903" cy="6184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24136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30D451-767A-4CF3-80CF-98B18AC9E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421679" cy="719396"/>
          </a:xfrm>
        </p:spPr>
        <p:txBody>
          <a:bodyPr/>
          <a:lstStyle/>
          <a:p>
            <a:r>
              <a:rPr lang="nb-NO" dirty="0"/>
              <a:t>Fakultetsfordeling – fordelt på veiledninger</a:t>
            </a: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3B44F998-B66D-4838-A3A8-1EE636BF65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496534"/>
              </p:ext>
            </p:extLst>
          </p:nvPr>
        </p:nvGraphicFramePr>
        <p:xfrm>
          <a:off x="474578" y="2358190"/>
          <a:ext cx="2268622" cy="33568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8635">
                  <a:extLst>
                    <a:ext uri="{9D8B030D-6E8A-4147-A177-3AD203B41FA5}">
                      <a16:colId xmlns:a16="http://schemas.microsoft.com/office/drawing/2014/main" val="1260288432"/>
                    </a:ext>
                  </a:extLst>
                </a:gridCol>
                <a:gridCol w="759987">
                  <a:extLst>
                    <a:ext uri="{9D8B030D-6E8A-4147-A177-3AD203B41FA5}">
                      <a16:colId xmlns:a16="http://schemas.microsoft.com/office/drawing/2014/main" val="994072297"/>
                    </a:ext>
                  </a:extLst>
                </a:gridCol>
              </a:tblGrid>
              <a:tr h="30516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Fakultet</a:t>
                      </a:r>
                      <a:endParaRPr lang="nb-NO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Antall</a:t>
                      </a:r>
                      <a:endParaRPr lang="nb-NO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743509759"/>
                  </a:ext>
                </a:extLst>
              </a:tr>
              <a:tr h="30516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UV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881677249"/>
                  </a:ext>
                </a:extLst>
              </a:tr>
              <a:tr h="30516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511548611"/>
                  </a:ext>
                </a:extLst>
              </a:tr>
              <a:tr h="30516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HF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939864169"/>
                  </a:ext>
                </a:extLst>
              </a:tr>
              <a:tr h="30516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Annet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080607775"/>
                  </a:ext>
                </a:extLst>
              </a:tr>
              <a:tr h="30516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JUR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642018605"/>
                  </a:ext>
                </a:extLst>
              </a:tr>
              <a:tr h="30516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585658095"/>
                  </a:ext>
                </a:extLst>
              </a:tr>
              <a:tr h="30516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 NAT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253635460"/>
                  </a:ext>
                </a:extLst>
              </a:tr>
              <a:tr h="30516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005443729"/>
                  </a:ext>
                </a:extLst>
              </a:tr>
              <a:tr h="30516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TF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841534389"/>
                  </a:ext>
                </a:extLst>
              </a:tr>
              <a:tr h="30516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Totalt</a:t>
                      </a:r>
                      <a:endParaRPr lang="nb-NO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</a:t>
                      </a:r>
                      <a:endParaRPr lang="nb-NO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873509017"/>
                  </a:ext>
                </a:extLst>
              </a:tr>
            </a:tbl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1620BFD-5AF4-46F6-8CD5-72DCEE5941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0769137"/>
              </p:ext>
            </p:extLst>
          </p:nvPr>
        </p:nvGraphicFramePr>
        <p:xfrm>
          <a:off x="3809999" y="1335506"/>
          <a:ext cx="7704221" cy="4848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3338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31DF89BA-BC41-4856-8056-87747C25CB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0207007"/>
              </p:ext>
            </p:extLst>
          </p:nvPr>
        </p:nvGraphicFramePr>
        <p:xfrm>
          <a:off x="5017167" y="365126"/>
          <a:ext cx="6509085" cy="6071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ell 8">
            <a:extLst>
              <a:ext uri="{FF2B5EF4-FFF2-40B4-BE49-F238E27FC236}">
                <a16:creationId xmlns:a16="http://schemas.microsoft.com/office/drawing/2014/main" id="{E5F59EDA-FC64-483D-B9D0-60036002C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389101"/>
              </p:ext>
            </p:extLst>
          </p:nvPr>
        </p:nvGraphicFramePr>
        <p:xfrm>
          <a:off x="967873" y="2625018"/>
          <a:ext cx="2858169" cy="2319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5999">
                  <a:extLst>
                    <a:ext uri="{9D8B030D-6E8A-4147-A177-3AD203B41FA5}">
                      <a16:colId xmlns:a16="http://schemas.microsoft.com/office/drawing/2014/main" val="2686313070"/>
                    </a:ext>
                  </a:extLst>
                </a:gridCol>
                <a:gridCol w="1212170">
                  <a:extLst>
                    <a:ext uri="{9D8B030D-6E8A-4147-A177-3AD203B41FA5}">
                      <a16:colId xmlns:a16="http://schemas.microsoft.com/office/drawing/2014/main" val="1656398954"/>
                    </a:ext>
                  </a:extLst>
                </a:gridCol>
              </a:tblGrid>
              <a:tr h="349888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Språkområde</a:t>
                      </a:r>
                      <a:endParaRPr lang="nb-NO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Antall</a:t>
                      </a:r>
                      <a:endParaRPr lang="nb-NO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122384907"/>
                  </a:ext>
                </a:extLst>
              </a:tr>
              <a:tr h="349888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Norsk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4035242601"/>
                  </a:ext>
                </a:extLst>
              </a:tr>
              <a:tr h="635148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Norsk som andrespråk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859704068"/>
                  </a:ext>
                </a:extLst>
              </a:tr>
              <a:tr h="635148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Engelsk som andrespråk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756347753"/>
                  </a:ext>
                </a:extLst>
              </a:tr>
              <a:tr h="349888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Annet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429066021"/>
                  </a:ext>
                </a:extLst>
              </a:tr>
            </a:tbl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E3CD9D6E-84D7-4A99-BF60-1FA4F476BFF0}"/>
              </a:ext>
            </a:extLst>
          </p:cNvPr>
          <p:cNvSpPr txBox="1"/>
          <p:nvPr/>
        </p:nvSpPr>
        <p:spPr>
          <a:xfrm>
            <a:off x="1050851" y="5359677"/>
            <a:ext cx="2987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Kategoriene </a:t>
            </a:r>
            <a:r>
              <a:rPr lang="nb-N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Norsk som andrespråk</a:t>
            </a:r>
            <a:r>
              <a:rPr lang="nb-N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og </a:t>
            </a:r>
            <a:r>
              <a:rPr lang="nb-N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Engelsk som andrespråk</a:t>
            </a:r>
            <a:r>
              <a:rPr lang="nb-N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innbefatter også tredje- og fjerdespråk.</a:t>
            </a:r>
          </a:p>
        </p:txBody>
      </p:sp>
    </p:spTree>
    <p:extLst>
      <p:ext uri="{BB962C8B-B14F-4D97-AF65-F5344CB8AC3E}">
        <p14:creationId xmlns:p14="http://schemas.microsoft.com/office/powerpoint/2010/main" val="1474358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D52214E-129F-4B57-A0AE-C7987004CE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524838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1577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150</Words>
  <Application>Microsoft Office PowerPoint</Application>
  <PresentationFormat>Widescreen</PresentationFormat>
  <Paragraphs>93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Office-tema</vt:lpstr>
      <vt:lpstr>Akademisk skrivesenter</vt:lpstr>
      <vt:lpstr>Antall veiledninger – Oversikt</vt:lpstr>
      <vt:lpstr>Antall veiledninger</vt:lpstr>
      <vt:lpstr>Antall besøkende i perioden</vt:lpstr>
      <vt:lpstr>Kjønnsfordeling</vt:lpstr>
      <vt:lpstr>Gradsnivå</vt:lpstr>
      <vt:lpstr>Fakultetsfordeling – fordelt på veiledninger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Akademisk skrivesenter</dc:title>
  <dc:creator>Even Teistung</dc:creator>
  <cp:lastModifiedBy>Ingerid Straume</cp:lastModifiedBy>
  <cp:revision>20</cp:revision>
  <dcterms:created xsi:type="dcterms:W3CDTF">2017-06-24T12:04:02Z</dcterms:created>
  <dcterms:modified xsi:type="dcterms:W3CDTF">2017-08-18T08:29:25Z</dcterms:modified>
</cp:coreProperties>
</file>