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563" r:id="rId5"/>
    <p:sldId id="276" r:id="rId6"/>
    <p:sldId id="420" r:id="rId7"/>
    <p:sldId id="575" r:id="rId8"/>
    <p:sldId id="576" r:id="rId9"/>
    <p:sldId id="578" r:id="rId10"/>
    <p:sldId id="570" r:id="rId11"/>
    <p:sldId id="431" r:id="rId12"/>
    <p:sldId id="265" r:id="rId13"/>
    <p:sldId id="432" r:id="rId14"/>
    <p:sldId id="560" r:id="rId15"/>
    <p:sldId id="433" r:id="rId16"/>
    <p:sldId id="561" r:id="rId17"/>
    <p:sldId id="434" r:id="rId18"/>
    <p:sldId id="562" r:id="rId19"/>
    <p:sldId id="551" r:id="rId20"/>
    <p:sldId id="559" r:id="rId21"/>
    <p:sldId id="564" r:id="rId22"/>
    <p:sldId id="571" r:id="rId23"/>
    <p:sldId id="577" r:id="rId24"/>
    <p:sldId id="572" r:id="rId25"/>
    <p:sldId id="543" r:id="rId26"/>
    <p:sldId id="565" r:id="rId27"/>
    <p:sldId id="537" r:id="rId28"/>
    <p:sldId id="573" r:id="rId29"/>
    <p:sldId id="566" r:id="rId30"/>
    <p:sldId id="544" r:id="rId31"/>
    <p:sldId id="579" r:id="rId32"/>
    <p:sldId id="567" r:id="rId33"/>
    <p:sldId id="568" r:id="rId34"/>
    <p:sldId id="574" r:id="rId35"/>
    <p:sldId id="569" r:id="rId36"/>
    <p:sldId id="455" r:id="rId37"/>
    <p:sldId id="456" r:id="rId38"/>
    <p:sldId id="552" r:id="rId39"/>
    <p:sldId id="558" r:id="rId40"/>
  </p:sldIdLst>
  <p:sldSz cx="9144000" cy="5715000" type="screen16x10"/>
  <p:notesSz cx="1247775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22" indent="9524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30" indent="188897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351" indent="28414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859" indent="37779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5817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2980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144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308" algn="l" defTabSz="914328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57" userDrawn="1">
          <p15:clr>
            <a:srgbClr val="A4A3A4"/>
          </p15:clr>
        </p15:guide>
        <p15:guide id="3" pos="5472">
          <p15:clr>
            <a:srgbClr val="A4A3A4"/>
          </p15:clr>
        </p15:guide>
        <p15:guide id="4" pos="1020" userDrawn="1">
          <p15:clr>
            <a:srgbClr val="A4A3A4"/>
          </p15:clr>
        </p15:guide>
        <p15:guide id="5" pos="11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87A"/>
    <a:srgbClr val="FFE709"/>
    <a:srgbClr val="92D050"/>
    <a:srgbClr val="A27565"/>
    <a:srgbClr val="A8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AED85C-893E-4798-A7C8-6B42C1BE4538}" v="2" dt="2020-05-26T07:16:23.687"/>
    <p1510:client id="{B2BBA452-E982-4594-B02F-BC7CDEF9310C}" v="2" dt="2020-05-26T07:16:01.807"/>
    <p1510:client id="{CF2ED610-6D76-4637-9211-CA80113B0021}" v="1" dt="2020-10-08T10:50:01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59031" autoAdjust="0"/>
  </p:normalViewPr>
  <p:slideViewPr>
    <p:cSldViewPr snapToGrid="0">
      <p:cViewPr>
        <p:scale>
          <a:sx n="74" d="100"/>
          <a:sy n="74" d="100"/>
        </p:scale>
        <p:origin x="1028" y="36"/>
      </p:cViewPr>
      <p:guideLst>
        <p:guide orient="horz" pos="1800"/>
        <p:guide pos="657"/>
        <p:guide pos="5472"/>
        <p:guide pos="1020"/>
        <p:guide pos="1156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 Stangeland" userId="S::elinstan@uio.no::d58da26e-1cd3-4363-85d7-865ab92173d0" providerId="AD" clId="Web-{CF2ED610-6D76-4637-9211-CA80113B0021}"/>
    <pc:docChg chg="modSld">
      <pc:chgData name="Elin Stangeland" userId="S::elinstan@uio.no::d58da26e-1cd3-4363-85d7-865ab92173d0" providerId="AD" clId="Web-{CF2ED610-6D76-4637-9211-CA80113B0021}" dt="2020-10-08T10:50:01.150" v="53"/>
      <pc:docMkLst>
        <pc:docMk/>
      </pc:docMkLst>
      <pc:sldChg chg="modNotes">
        <pc:chgData name="Elin Stangeland" userId="S::elinstan@uio.no::d58da26e-1cd3-4363-85d7-865ab92173d0" providerId="AD" clId="Web-{CF2ED610-6D76-4637-9211-CA80113B0021}" dt="2020-10-08T10:39:51.856" v="9"/>
        <pc:sldMkLst>
          <pc:docMk/>
          <pc:sldMk cId="188534268" sldId="420"/>
        </pc:sldMkLst>
      </pc:sldChg>
      <pc:sldChg chg="modNotes">
        <pc:chgData name="Elin Stangeland" userId="S::elinstan@uio.no::d58da26e-1cd3-4363-85d7-865ab92173d0" providerId="AD" clId="Web-{CF2ED610-6D76-4637-9211-CA80113B0021}" dt="2020-10-08T10:40:40.123" v="19"/>
        <pc:sldMkLst>
          <pc:docMk/>
          <pc:sldMk cId="3959064483" sldId="431"/>
        </pc:sldMkLst>
      </pc:sldChg>
      <pc:sldChg chg="modNotes">
        <pc:chgData name="Elin Stangeland" userId="S::elinstan@uio.no::d58da26e-1cd3-4363-85d7-865ab92173d0" providerId="AD" clId="Web-{CF2ED610-6D76-4637-9211-CA80113B0021}" dt="2020-10-08T10:42:23.062" v="30"/>
        <pc:sldMkLst>
          <pc:docMk/>
          <pc:sldMk cId="2309557050" sldId="432"/>
        </pc:sldMkLst>
      </pc:sldChg>
      <pc:sldChg chg="modNotes">
        <pc:chgData name="Elin Stangeland" userId="S::elinstan@uio.no::d58da26e-1cd3-4363-85d7-865ab92173d0" providerId="AD" clId="Web-{CF2ED610-6D76-4637-9211-CA80113B0021}" dt="2020-10-08T10:49:18.906" v="32"/>
        <pc:sldMkLst>
          <pc:docMk/>
          <pc:sldMk cId="3849910681" sldId="433"/>
        </pc:sldMkLst>
      </pc:sldChg>
      <pc:sldChg chg="modNotes">
        <pc:chgData name="Elin Stangeland" userId="S::elinstan@uio.no::d58da26e-1cd3-4363-85d7-865ab92173d0" providerId="AD" clId="Web-{CF2ED610-6D76-4637-9211-CA80113B0021}" dt="2020-10-08T10:50:01.150" v="53"/>
        <pc:sldMkLst>
          <pc:docMk/>
          <pc:sldMk cId="2288906582" sldId="43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706788" y="0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F946A87F-6EDF-4C93-99F3-9CCF275A47EB}" type="datetime1">
              <a:rPr lang="nb-NO" altLang="nb-NO"/>
              <a:pPr>
                <a:defRPr/>
              </a:pPr>
              <a:t>04.11.2020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47735522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706788" y="47735522"/>
            <a:ext cx="540703" cy="251285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5D30DA6-CAEB-4ECE-9D53-BA50A9C5940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689833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707076" y="0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4452600" y="3768725"/>
            <a:ext cx="30152975" cy="18846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66371" y="23872122"/>
            <a:ext cx="915035" cy="22615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47744244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707076" y="47744244"/>
            <a:ext cx="540703" cy="25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CECBE99-1F90-4707-8304-3AE6BC9A09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153037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22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3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3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859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483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378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275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171" algn="l" defTabSz="362897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10562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81591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4775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36232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82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7225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8382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0714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1330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33960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47048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6566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306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4266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2490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32088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25311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6987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32353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466712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5220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13566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51548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4966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190122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46486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114641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870929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710497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346407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35594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831184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555612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046022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56760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ECBE99-1F90-4707-8304-3AE6BC9A0993}" type="slidenum">
              <a:rPr lang="en-US" altLang="nb-NO" smtClean="0"/>
              <a:pPr>
                <a:defRPr/>
              </a:pPr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03557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8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" y="0"/>
            <a:ext cx="913819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93C6B-E078-7247-AEA3-F00BE8E04246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A9333-9E0B-4DF0-8F36-C954ADEF39E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628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3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897" indent="0">
              <a:buNone/>
              <a:defRPr sz="1400"/>
            </a:lvl2pPr>
            <a:lvl3pPr marL="725793" indent="0">
              <a:buNone/>
              <a:defRPr sz="1300"/>
            </a:lvl3pPr>
            <a:lvl4pPr marL="1088690" indent="0">
              <a:buNone/>
              <a:defRPr sz="1100"/>
            </a:lvl4pPr>
            <a:lvl5pPr marL="1451585" indent="0">
              <a:buNone/>
              <a:defRPr sz="1100"/>
            </a:lvl5pPr>
            <a:lvl6pPr marL="1814483" indent="0">
              <a:buNone/>
              <a:defRPr sz="1100"/>
            </a:lvl6pPr>
            <a:lvl7pPr marL="2177378" indent="0">
              <a:buNone/>
              <a:defRPr sz="1100"/>
            </a:lvl7pPr>
            <a:lvl8pPr marL="2540275" indent="0">
              <a:buNone/>
              <a:defRPr sz="1100"/>
            </a:lvl8pPr>
            <a:lvl9pPr marL="2903171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EFF0C-582A-C241-8B74-D4F0A8518646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D098E-ECDF-4869-8CFF-03C758D2E7B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643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A96CE-0E3F-C64F-A386-672AAA75DDBB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277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279262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897" indent="0">
              <a:buNone/>
              <a:defRPr sz="1600" b="1"/>
            </a:lvl2pPr>
            <a:lvl3pPr marL="725793" indent="0">
              <a:buNone/>
              <a:defRPr sz="1400" b="1"/>
            </a:lvl3pPr>
            <a:lvl4pPr marL="1088690" indent="0">
              <a:buNone/>
              <a:defRPr sz="1300" b="1"/>
            </a:lvl4pPr>
            <a:lvl5pPr marL="1451585" indent="0">
              <a:buNone/>
              <a:defRPr sz="1300" b="1"/>
            </a:lvl5pPr>
            <a:lvl6pPr marL="1814483" indent="0">
              <a:buNone/>
              <a:defRPr sz="1300" b="1"/>
            </a:lvl6pPr>
            <a:lvl7pPr marL="2177378" indent="0">
              <a:buNone/>
              <a:defRPr sz="1300" b="1"/>
            </a:lvl7pPr>
            <a:lvl8pPr marL="2540275" indent="0">
              <a:buNone/>
              <a:defRPr sz="1300" b="1"/>
            </a:lvl8pPr>
            <a:lvl9pPr marL="2903171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279262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897" indent="0">
              <a:buNone/>
              <a:defRPr sz="1600" b="1"/>
            </a:lvl2pPr>
            <a:lvl3pPr marL="725793" indent="0">
              <a:buNone/>
              <a:defRPr sz="1400" b="1"/>
            </a:lvl3pPr>
            <a:lvl4pPr marL="1088690" indent="0">
              <a:buNone/>
              <a:defRPr sz="1300" b="1"/>
            </a:lvl4pPr>
            <a:lvl5pPr marL="1451585" indent="0">
              <a:buNone/>
              <a:defRPr sz="1300" b="1"/>
            </a:lvl5pPr>
            <a:lvl6pPr marL="1814483" indent="0">
              <a:buNone/>
              <a:defRPr sz="1300" b="1"/>
            </a:lvl6pPr>
            <a:lvl7pPr marL="2177378" indent="0">
              <a:buNone/>
              <a:defRPr sz="1300" b="1"/>
            </a:lvl7pPr>
            <a:lvl8pPr marL="2540275" indent="0">
              <a:buNone/>
              <a:defRPr sz="1300" b="1"/>
            </a:lvl8pPr>
            <a:lvl9pPr marL="2903171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E9D8E-8A12-C543-BD47-86A986393736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F3330-D2DF-4EEE-876F-19B909EC3B6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932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83130-4F7B-4B4E-BE5C-099C38AFF0B8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F8719-A10C-424E-8BBE-D7462E316D8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2452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2FB68-0ABC-4F4B-9C6F-DB6545F8E67E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65E9C-25FD-4561-8F16-C923007711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8922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3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9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897" indent="0">
              <a:buNone/>
              <a:defRPr sz="1000"/>
            </a:lvl2pPr>
            <a:lvl3pPr marL="725793" indent="0">
              <a:buNone/>
              <a:defRPr sz="800"/>
            </a:lvl3pPr>
            <a:lvl4pPr marL="1088690" indent="0">
              <a:buNone/>
              <a:defRPr sz="700"/>
            </a:lvl4pPr>
            <a:lvl5pPr marL="1451585" indent="0">
              <a:buNone/>
              <a:defRPr sz="700"/>
            </a:lvl5pPr>
            <a:lvl6pPr marL="1814483" indent="0">
              <a:buNone/>
              <a:defRPr sz="700"/>
            </a:lvl6pPr>
            <a:lvl7pPr marL="2177378" indent="0">
              <a:buNone/>
              <a:defRPr sz="700"/>
            </a:lvl7pPr>
            <a:lvl8pPr marL="2540275" indent="0">
              <a:buNone/>
              <a:defRPr sz="700"/>
            </a:lvl8pPr>
            <a:lvl9pPr marL="2903171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4B6C2-6D44-AD47-996E-AC44779E4A1B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A971F-84FC-42B9-A81C-7DE81FE46C6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6588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3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897" indent="0">
              <a:buNone/>
              <a:defRPr sz="2200"/>
            </a:lvl2pPr>
            <a:lvl3pPr marL="725793" indent="0">
              <a:buNone/>
              <a:defRPr sz="1900"/>
            </a:lvl3pPr>
            <a:lvl4pPr marL="1088690" indent="0">
              <a:buNone/>
              <a:defRPr sz="1600"/>
            </a:lvl4pPr>
            <a:lvl5pPr marL="1451585" indent="0">
              <a:buNone/>
              <a:defRPr sz="1600"/>
            </a:lvl5pPr>
            <a:lvl6pPr marL="1814483" indent="0">
              <a:buNone/>
              <a:defRPr sz="1600"/>
            </a:lvl6pPr>
            <a:lvl7pPr marL="2177378" indent="0">
              <a:buNone/>
              <a:defRPr sz="1600"/>
            </a:lvl7pPr>
            <a:lvl8pPr marL="2540275" indent="0">
              <a:buNone/>
              <a:defRPr sz="1600"/>
            </a:lvl8pPr>
            <a:lvl9pPr marL="2903171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4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897" indent="0">
              <a:buNone/>
              <a:defRPr sz="1000"/>
            </a:lvl2pPr>
            <a:lvl3pPr marL="725793" indent="0">
              <a:buNone/>
              <a:defRPr sz="800"/>
            </a:lvl3pPr>
            <a:lvl4pPr marL="1088690" indent="0">
              <a:buNone/>
              <a:defRPr sz="700"/>
            </a:lvl4pPr>
            <a:lvl5pPr marL="1451585" indent="0">
              <a:buNone/>
              <a:defRPr sz="700"/>
            </a:lvl5pPr>
            <a:lvl6pPr marL="1814483" indent="0">
              <a:buNone/>
              <a:defRPr sz="700"/>
            </a:lvl6pPr>
            <a:lvl7pPr marL="2177378" indent="0">
              <a:buNone/>
              <a:defRPr sz="700"/>
            </a:lvl7pPr>
            <a:lvl8pPr marL="2540275" indent="0">
              <a:buNone/>
              <a:defRPr sz="700"/>
            </a:lvl8pPr>
            <a:lvl9pPr marL="2903171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D4824-BAA0-CC49-A803-73AA2FF5A52B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BA221-012C-4439-BE99-55EA0C7CAD0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6007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2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79" tIns="36290" rIns="72579" bIns="36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3AFF829-7C5F-B742-BBD1-928C1ED7999E}" type="datetime1">
              <a:rPr lang="nb-NO" altLang="nb-NO" smtClean="0"/>
              <a:t>04.11.2020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79" tIns="36290" rIns="72579" bIns="3629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48559CB-CCD4-4F5C-9E45-0683F4509C7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897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793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690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58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41" indent="-271441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16" indent="-225407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390" indent="-180961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69899" indent="-180961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820" indent="-180961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5930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8825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722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618" indent="-181449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897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793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690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585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483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378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275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171" algn="l" defTabSz="36289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english/services/it/security/lsis/data-classes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ecurity/lsis/storage-guide.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ecurity/lsis/private-computer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tore-collaborate/o365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hyperlink" Target="https://www.uio.no/english/services/it/store-collaborate/gsuit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ecurity/lsis/storage-guide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tore-collaborate/storage-hotel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store-collaborate/storage-hotel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hf.uio.no/english/services/it/research-and-dissemination/storage-solutions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ervices/it/contact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it.uio.no/english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io.no/english/services/it/store-collaborate/backup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sit.uio.no/english/" TargetMode="External"/><Relationship Id="rId3" Type="http://schemas.openxmlformats.org/officeDocument/2006/relationships/hyperlink" Target="https://www.uio.no/english/for-employees/support/research/research-data-management/" TargetMode="External"/><Relationship Id="rId7" Type="http://schemas.openxmlformats.org/officeDocument/2006/relationships/hyperlink" Target="https://www.uio.no/english/services/it/contact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english/services/it/store-collaborate/" TargetMode="External"/><Relationship Id="rId5" Type="http://schemas.openxmlformats.org/officeDocument/2006/relationships/hyperlink" Target="https://www.uio.no/english/services/it/security/lsis/data-classes.html" TargetMode="External"/><Relationship Id="rId4" Type="http://schemas.openxmlformats.org/officeDocument/2006/relationships/hyperlink" Target="https://www.uio.no/english/services/it/security/lsis/storage-guide.html" TargetMode="External"/><Relationship Id="rId9" Type="http://schemas.openxmlformats.org/officeDocument/2006/relationships/hyperlink" Target="https://www.uio.no/english/services/it/store-collaborate/backup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AA0AE-9C3B-BF45-A031-193E8ACB58F7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883155" y="1479176"/>
            <a:ext cx="7543800" cy="1390452"/>
          </a:xfrm>
        </p:spPr>
        <p:txBody>
          <a:bodyPr/>
          <a:lstStyle/>
          <a:p>
            <a:pPr algn="ctr"/>
            <a:r>
              <a:rPr lang="en-NO" sz="4000" dirty="0">
                <a:latin typeface="Calibri" panose="020F0502020204030204" pitchFamily="34" charset="0"/>
                <a:cs typeface="Calibri" panose="020F0502020204030204" pitchFamily="34" charset="0"/>
              </a:rPr>
              <a:t>DATA CLASSIFICATION AND STORAGE SOLUTIONS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46F4D-FB76-344A-9945-DAB5B2ADF431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1321467" y="2991205"/>
            <a:ext cx="6667176" cy="2029030"/>
          </a:xfrm>
        </p:spPr>
        <p:txBody>
          <a:bodyPr/>
          <a:lstStyle/>
          <a:p>
            <a:pPr algn="ctr"/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November 3rd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  <a:p>
            <a:pPr algn="ctr"/>
            <a:r>
              <a:rPr lang="nb-NO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Ivana Malovic</a:t>
            </a:r>
            <a:r>
              <a:rPr lang="en-NO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NO" sz="1600" dirty="0">
                <a:latin typeface="Calibri" panose="020F0502020204030204" pitchFamily="34" charset="0"/>
                <a:cs typeface="Calibri" panose="020F0502020204030204" pitchFamily="34" charset="0"/>
              </a:rPr>
              <a:t>Universtiy of Oslo </a:t>
            </a:r>
            <a:r>
              <a:rPr lang="en-NO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Library</a:t>
            </a:r>
            <a:endParaRPr lang="nb-NO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NO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o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riginal presentation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NO" sz="1200" dirty="0">
                <a:latin typeface="Calibri" panose="020F0502020204030204" pitchFamily="34" charset="0"/>
                <a:cs typeface="Calibri" panose="020F0502020204030204" pitchFamily="34" charset="0"/>
              </a:rPr>
              <a:t>by Anne 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Bergsaker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University </a:t>
            </a:r>
            <a:r>
              <a:rPr lang="en-NO" sz="1200" dirty="0">
                <a:latin typeface="Calibri" panose="020F0502020204030204" pitchFamily="34" charset="0"/>
                <a:cs typeface="Calibri" panose="020F0502020204030204" pitchFamily="34" charset="0"/>
              </a:rPr>
              <a:t>Center for Information </a:t>
            </a:r>
            <a:r>
              <a:rPr lang="en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Technology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 Annika Rockenberger (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 Oslo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Library </a:t>
            </a:r>
            <a:r>
              <a:rPr lang="nb-NO" sz="12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Elin Stangeland (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Oslo Library)</a:t>
            </a:r>
          </a:p>
        </p:txBody>
      </p:sp>
    </p:spTree>
    <p:extLst>
      <p:ext uri="{BB962C8B-B14F-4D97-AF65-F5344CB8AC3E}">
        <p14:creationId xmlns:p14="http://schemas.microsoft.com/office/powerpoint/2010/main" val="2531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415" y="708025"/>
            <a:ext cx="7921625" cy="954088"/>
          </a:xfrm>
        </p:spPr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Zoom Feedback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13" y="1651000"/>
            <a:ext cx="7924800" cy="3429000"/>
          </a:xfrm>
        </p:spPr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Open the menu “Participants” and click on “Yes” in the bottom of the menu. Then click on “No”.</a:t>
            </a:r>
          </a:p>
          <a:p>
            <a:pPr marL="0" indent="0">
              <a:buNone/>
            </a:pP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450813" y="2688223"/>
            <a:ext cx="2423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526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Types of research data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4</a:t>
            </a:fld>
            <a:endParaRPr lang="en-US" alt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44670"/>
            <a:ext cx="7924800" cy="3941726"/>
          </a:xfrm>
        </p:spPr>
        <p:txBody>
          <a:bodyPr/>
          <a:lstStyle/>
          <a:p>
            <a:pPr marL="388934" indent="-342900"/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Qualitative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Quantitative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8934" indent="-342900"/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Observational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Computational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Textual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Experimental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Records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8934" indent="-342900"/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Personal data or not ?</a:t>
            </a:r>
          </a:p>
          <a:p>
            <a:pPr lvl="1"/>
            <a:r>
              <a:rPr lang="nb-NO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General (non-sensitive) personal data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2"/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address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e-mail,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exam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grades, case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documents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e-mail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audio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-/video-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recordings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images, log-in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activity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b-NO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Sensitive personal data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2"/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health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biometric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genetic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ethnic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political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/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philosophical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religious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perceptions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beliefs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sexual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orientation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trade-union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membership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criminal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offence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 ownership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5</a:t>
            </a:fld>
            <a:endParaRPr lang="en-US" alt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information shall have an unambiguous and identifiable owner.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Anyone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should easily be able to find out who is responsible for keeping the information updated, maintained and correctly labeled.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«information owner» is responsible for the assessment used to place the information in its given category.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those cases where an owner cannot be identified, the University Director is responsible for the information.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On ownership - 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ow 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to decide which class to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use?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6</a:t>
            </a:fld>
            <a:endParaRPr lang="en-US" alt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1" y="1651000"/>
            <a:ext cx="3771899" cy="342900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Always put the information in a sufficiently safe class. </a:t>
            </a:r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you are not sure whether to your information is red or yellow, choose red.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36343" y="1982801"/>
            <a:ext cx="3144840" cy="2487599"/>
            <a:chOff x="4873623" y="1779601"/>
            <a:chExt cx="3765831" cy="2864630"/>
          </a:xfrm>
        </p:grpSpPr>
        <p:pic>
          <p:nvPicPr>
            <p:cNvPr id="6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6122"/>
            <a:stretch/>
          </p:blipFill>
          <p:spPr bwMode="auto">
            <a:xfrm rot="20124404">
              <a:off x="4873623" y="1943547"/>
              <a:ext cx="18923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6122" r="-321" b="-2819"/>
            <a:stretch/>
          </p:blipFill>
          <p:spPr bwMode="auto">
            <a:xfrm rot="2012009">
              <a:off x="6721754" y="2097881"/>
              <a:ext cx="1917700" cy="254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680" r="48878"/>
            <a:stretch/>
          </p:blipFill>
          <p:spPr bwMode="auto">
            <a:xfrm rot="21226246">
              <a:off x="5307013" y="1779601"/>
              <a:ext cx="20955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Content Placeholder 6">
              <a:extLst>
                <a:ext uri="{FF2B5EF4-FFF2-40B4-BE49-F238E27FC236}">
                  <a16:creationId xmlns:a16="http://schemas.microsoft.com/office/drawing/2014/main" id="{4666ABF4-82F3-C34B-B85B-C8623EF97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0401" r="24599"/>
            <a:stretch/>
          </p:blipFill>
          <p:spPr bwMode="auto">
            <a:xfrm rot="745455">
              <a:off x="6136954" y="1871353"/>
              <a:ext cx="19812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460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4" r="2779"/>
          <a:stretch/>
        </p:blipFill>
        <p:spPr>
          <a:xfrm>
            <a:off x="0" y="0"/>
            <a:ext cx="9169879" cy="588278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276CBE-4110-4098-AC04-6752A8657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997" y="2296494"/>
            <a:ext cx="4979768" cy="765885"/>
          </a:xfrm>
          <a:solidFill>
            <a:schemeClr val="accent2">
              <a:lumMod val="75000"/>
              <a:alpha val="70000"/>
            </a:schemeClr>
          </a:solidFill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en-US" sz="40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12689-3A05-481B-888B-325281FFC8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DD098E-ECDF-4869-8CFF-03C758D2E7BD}" type="slidenum">
              <a:rPr lang="en-US" altLang="nb-NO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4919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2B0B-57B2-448B-A7FF-1EFB2DB7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Classifying your data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9A6B-59A7-43FB-AA79-2272A81298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8</a:t>
            </a:fld>
            <a:endParaRPr lang="en-US" alt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66ABF4-82F3-C34B-B85B-C8623EF97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2127250"/>
            <a:ext cx="7924800" cy="2476500"/>
          </a:xfrm>
        </p:spPr>
      </p:pic>
      <p:sp>
        <p:nvSpPr>
          <p:cNvPr id="6" name="TextBox 5"/>
          <p:cNvSpPr txBox="1"/>
          <p:nvPr/>
        </p:nvSpPr>
        <p:spPr>
          <a:xfrm>
            <a:off x="922562" y="4970474"/>
            <a:ext cx="7736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https://</a:t>
            </a:r>
            <a:r>
              <a:rPr lang="en-US" sz="2000" dirty="0" smtClean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www.uio.no/english/services/it/security/lsis/data-classes.html</a:t>
            </a:r>
            <a:r>
              <a:rPr lang="nb-NO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ヒラギノ角ゴ Pro W3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FE96-1764-4388-9B75-03A4ADB09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448724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green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30BD-B4E3-4318-838F-B66DDBC1FF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6045" y="1479860"/>
            <a:ext cx="4425412" cy="3980413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</a:t>
            </a:r>
            <a:r>
              <a:rPr lang="en-GB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when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does not cause any harm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en-GB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institution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if the information becomes known to unauthorized persons.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published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openly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. Information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not </a:t>
            </a:r>
            <a:r>
              <a:rPr lang="nb-NO" sz="19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public</a:t>
            </a:r>
            <a:r>
              <a:rPr lang="nb-NO" sz="19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needs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be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removed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first.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Teaching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material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not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subject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copyright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Completely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anonymous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without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financial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commercial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value</a:t>
            </a:r>
            <a:endParaRPr lang="nb-NO" sz="1900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Statistics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pic>
        <p:nvPicPr>
          <p:cNvPr id="6" name="Picture 6" descr="A picture containing metalware, lock, wall, indoor&#10;&#10;Description generated with very high confidence">
            <a:extLst>
              <a:ext uri="{FF2B5EF4-FFF2-40B4-BE49-F238E27FC236}">
                <a16:creationId xmlns:a16="http://schemas.microsoft.com/office/drawing/2014/main" id="{19033956-D9E6-4F9D-857E-38043DB4B3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01618" y="1703996"/>
            <a:ext cx="3585182" cy="332300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9E704-D675-4FC8-B285-2FA4E6E857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90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green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8533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5FB0-A150-49D2-99E0-4F6BC075E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96" y="469468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yellow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6" name="Picture 6" descr="A close up of a device&#10;&#10;Description generated with very high confidence">
            <a:extLst>
              <a:ext uri="{FF2B5EF4-FFF2-40B4-BE49-F238E27FC236}">
                <a16:creationId xmlns:a16="http://schemas.microsoft.com/office/drawing/2014/main" id="{FDBA172A-E710-467B-90C7-BF91807AAB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03056" y="1584170"/>
            <a:ext cx="3699288" cy="300070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EB2CF-556A-4A0B-8B6E-668DAF9C6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6517" y="1180699"/>
            <a:ext cx="4934428" cy="4534301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</a:t>
            </a:r>
            <a:r>
              <a:rPr lang="en-GB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when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could cause a certain damage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 to the institution if the information becomes known to unauthorized persons.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Documents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don’t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want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everyone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else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read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De-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identified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where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key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 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locked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away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and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stored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safely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away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from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containing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minor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amounts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non-sensitive personal data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E-mail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attachments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don’t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contain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information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needs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protection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Unpublished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material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Texts and pictures under copyright </a:t>
            </a:r>
            <a:endParaRPr 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36AAB-841B-4C85-B56B-65F058A308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11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230955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yellow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8573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A6D73-E59B-4916-B812-BC85F664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1C091-7B59-4F32-9B73-E49425542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549558"/>
            <a:ext cx="4150185" cy="3429000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if it </a:t>
            </a:r>
            <a:r>
              <a:rPr lang="en-GB" sz="1900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could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cause harm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to public interests, the university or individuals if the information becomes known to unauthorized persons. 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De-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identified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where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key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available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and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stored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with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Special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categories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personal </a:t>
            </a:r>
            <a:r>
              <a:rPr lang="nb-NO" sz="19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Personnel</a:t>
            </a:r>
            <a:r>
              <a:rPr lang="nb-NO" sz="19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files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Information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relating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to e.g.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safety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systems in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buildings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IT systems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Health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related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47E84F0-FF7B-456C-9876-BE7D9AFAEC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54938" y="1548970"/>
            <a:ext cx="4076242" cy="323207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361A6-227B-411A-85C3-7B5A9BF921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991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7058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9B7B7-E576-4293-B89C-0AEC15EE4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black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6" name="Picture 6" descr="A picture containing sky, indoor&#10;&#10;Description generated with high confidence">
            <a:extLst>
              <a:ext uri="{FF2B5EF4-FFF2-40B4-BE49-F238E27FC236}">
                <a16:creationId xmlns:a16="http://schemas.microsoft.com/office/drawing/2014/main" id="{FE1143A4-C159-4AC6-9CB1-7C8B81555C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37910" y="1782101"/>
            <a:ext cx="3771900" cy="327051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71D20D-1449-4A33-A6C3-FB0AA5B5C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41464" y="1475709"/>
            <a:ext cx="4325810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This class is used if it </a:t>
            </a:r>
            <a:r>
              <a:rPr lang="en-GB" sz="1900" u="sng" dirty="0">
                <a:latin typeface="Calibri" panose="020F0502020204030204" pitchFamily="34" charset="0"/>
                <a:cs typeface="Calibri" panose="020F0502020204030204" pitchFamily="34" charset="0"/>
              </a:rPr>
              <a:t>could cause significant harm </a:t>
            </a:r>
            <a:r>
              <a:rPr lang="en-GB" sz="1900" dirty="0">
                <a:latin typeface="Calibri" panose="020F0502020204030204" pitchFamily="34" charset="0"/>
                <a:cs typeface="Calibri" panose="020F0502020204030204" pitchFamily="34" charset="0"/>
              </a:rPr>
              <a:t>to public interests, the university or individuals if the information becomes known to unauthorized persons.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requires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extra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protection</a:t>
            </a:r>
            <a:endParaRPr lang="nb-NO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Large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quantities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sensitive personal 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Large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quantities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health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related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data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Research data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is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great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financial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commercial</a:t>
            </a:r>
            <a:r>
              <a:rPr lang="nb-NO" sz="19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19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value</a:t>
            </a:r>
            <a:endParaRPr lang="en-US" sz="19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/>
            <a:endParaRPr lang="en-US" sz="1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41A2C-3133-425D-90DD-E3BB30956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890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Do you think you will work with </a:t>
            </a: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black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 data?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442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3E151F-FC52-F949-8276-B07D59AE88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12032" y="0"/>
            <a:ext cx="9144000" cy="6096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42389-AD06-2043-B4A6-B46C2447F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444" y="2578227"/>
            <a:ext cx="5402537" cy="1855751"/>
          </a:xfrm>
          <a:solidFill>
            <a:srgbClr val="FFFFFF">
              <a:alpha val="39000"/>
            </a:srgbClr>
          </a:solidFill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You must familiarise yourself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comply with the data processing guidelines.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Consult with your PI, local IT or USIT!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45BA8A-BD7A-2242-A0F5-B980C4A815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4498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FBEFA2-FEF3-8547-92C6-90F539386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565E9C-25FD-4561-8F16-C92300771131}" type="slidenum">
              <a:rPr lang="en-US" altLang="nb-NO" smtClean="0"/>
              <a:pPr>
                <a:defRPr/>
              </a:pPr>
              <a:t>18</a:t>
            </a:fld>
            <a:endParaRPr lang="en-US" alt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F909FA-F12C-1244-BC4C-AA13F755EA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1" r="22689"/>
          <a:stretch/>
        </p:blipFill>
        <p:spPr>
          <a:xfrm>
            <a:off x="-1" y="1055915"/>
            <a:ext cx="9144001" cy="4659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4949F3-BD53-0D40-9FAE-1F61CEED5371}"/>
              </a:ext>
            </a:extLst>
          </p:cNvPr>
          <p:cNvSpPr txBox="1"/>
          <p:nvPr/>
        </p:nvSpPr>
        <p:spPr>
          <a:xfrm>
            <a:off x="-1" y="5468779"/>
            <a:ext cx="8958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1000" dirty="0">
                <a:solidFill>
                  <a:schemeClr val="bg1"/>
                </a:solidFill>
              </a:rPr>
              <a:t>Automated Storage Facility at the National Library of Norway. Picture by Tore Brattli. Source </a:t>
            </a:r>
            <a:r>
              <a:rPr lang="en-GB" sz="1000" dirty="0">
                <a:solidFill>
                  <a:schemeClr val="bg1"/>
                </a:solidFill>
              </a:rPr>
              <a:t>https://</a:t>
            </a:r>
            <a:r>
              <a:rPr lang="en-GB" sz="1000" dirty="0" err="1">
                <a:solidFill>
                  <a:schemeClr val="bg1"/>
                </a:solidFill>
              </a:rPr>
              <a:t>flic.kr</a:t>
            </a:r>
            <a:r>
              <a:rPr lang="en-GB" sz="1000" dirty="0">
                <a:solidFill>
                  <a:schemeClr val="bg1"/>
                </a:solidFill>
              </a:rPr>
              <a:t>/p/hn3y5D</a:t>
            </a:r>
            <a:endParaRPr lang="en-NO" sz="1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C414CC-6410-F742-9162-08752278BAA3}"/>
              </a:ext>
            </a:extLst>
          </p:cNvPr>
          <p:cNvSpPr txBox="1"/>
          <p:nvPr/>
        </p:nvSpPr>
        <p:spPr>
          <a:xfrm>
            <a:off x="2144164" y="2200518"/>
            <a:ext cx="485567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NO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 SOLUTIONS</a:t>
            </a:r>
          </a:p>
        </p:txBody>
      </p:sp>
    </p:spTree>
    <p:extLst>
      <p:ext uri="{BB962C8B-B14F-4D97-AF65-F5344CB8AC3E}">
        <p14:creationId xmlns:p14="http://schemas.microsoft.com/office/powerpoint/2010/main" val="32336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primarily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private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laptop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computer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34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46472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20</a:t>
            </a:fld>
            <a:endParaRPr lang="en-US" alt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14551" y="1651000"/>
            <a:ext cx="3624533" cy="3264370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Data </a:t>
            </a:r>
            <a:r>
              <a:rPr 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nb-NO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torage</a:t>
            </a:r>
            <a:r>
              <a:rPr lang="nb-NO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guide:</a:t>
            </a:r>
          </a:p>
          <a:p>
            <a:pPr marL="0" indent="0">
              <a:buNone/>
            </a:pPr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nb-NO" sz="1800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www.uio.no/english/services/it/security/lsis/storage-guide.html</a:t>
            </a:r>
            <a:r>
              <a:rPr lang="nb-NO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843" y="1581725"/>
            <a:ext cx="4533002" cy="3333645"/>
          </a:xfrm>
        </p:spPr>
      </p:pic>
    </p:spTree>
    <p:extLst>
      <p:ext uri="{BB962C8B-B14F-4D97-AF65-F5344CB8AC3E}">
        <p14:creationId xmlns:p14="http://schemas.microsoft.com/office/powerpoint/2010/main" val="98138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46472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2700" y="1799246"/>
            <a:ext cx="4387323" cy="2928203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solidFill>
                  <a:srgbClr val="00B05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Green data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 </a:t>
            </a:r>
            <a:endParaRPr lang="nb-NO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anywhere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want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but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ideally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 </a:t>
            </a:r>
            <a:r>
              <a:rPr lang="nb-NO" sz="2000" b="1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only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on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your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private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laptop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(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very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vulnerable!)</a:t>
            </a:r>
          </a:p>
          <a:p>
            <a:pPr marL="317475" lvl="1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nb-NO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464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46472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3001" y="1418815"/>
            <a:ext cx="4541899" cy="4105686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b="1" dirty="0" err="1" smtClean="0">
                <a:solidFill>
                  <a:srgbClr val="FFC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Yellow</a:t>
            </a:r>
            <a:r>
              <a:rPr lang="nb-NO" b="1" dirty="0" smtClean="0">
                <a:solidFill>
                  <a:srgbClr val="FFC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b="1" dirty="0">
                <a:solidFill>
                  <a:srgbClr val="FFC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 </a:t>
            </a:r>
            <a:endParaRPr lang="en-US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encrypted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hard drive</a:t>
            </a:r>
            <a:endParaRPr lang="en-US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cloud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solutions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(UiO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OneDrive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UiO 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G-Suite, …)</a:t>
            </a:r>
            <a:endParaRPr lang="en-US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home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directory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(M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Wingdings" pitchFamily="2" charset="2"/>
              </a:rPr>
              <a:t>: )</a:t>
            </a:r>
            <a:endParaRPr lang="nb-NO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storage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hotel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(«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lagringshotell</a:t>
            </a: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»)</a:t>
            </a: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e-mail; UiO Teams; UiO Nettskjema; UiO Canvas…</a:t>
            </a:r>
            <a:endParaRPr lang="nb-NO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45" lvl="1" indent="-22479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your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private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laptop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phone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unless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they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are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  <a:hlinkClick r:id="rId3"/>
              </a:rPr>
              <a:t>encrypted and safely used</a:t>
            </a:r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7424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A92C-AD70-FC46-8FD3-57AA142E3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UiO commercial cloud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895DF-107E-664B-8D68-75E82010D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599" y="1651000"/>
            <a:ext cx="4809309" cy="3429000"/>
          </a:xfrm>
        </p:spPr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Microsoft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Office365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OneDrive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www.uio.no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en-GB" sz="18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english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/services/it/store-collaborate/o365/</a:t>
            </a:r>
            <a:endParaRPr lang="en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Google 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Drive + Docs, Sheets, etc</a:t>
            </a:r>
          </a:p>
          <a:p>
            <a:pPr marL="0" indent="0">
              <a:buNone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https://www.uio.no/english/services/it/store-collaborate/gsuite</a:t>
            </a:r>
            <a:r>
              <a:rPr lang="en-GB" sz="18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/</a:t>
            </a:r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1423DC8-E89E-FD46-BDD5-DBF82E4107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799908" y="3408546"/>
            <a:ext cx="1230602" cy="1428569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9E9A1-DE48-7A42-BF1A-7000411367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BF298B-EE58-0A49-A4B7-8585BF71D6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095" r="12743"/>
          <a:stretch/>
        </p:blipFill>
        <p:spPr>
          <a:xfrm>
            <a:off x="6812140" y="1470459"/>
            <a:ext cx="1680505" cy="12565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8834" y="1565825"/>
            <a:ext cx="1179819" cy="103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5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shown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UiO‘s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commercial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cloud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solutions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i="1" dirty="0">
                <a:latin typeface="Calibri" panose="020F0502020204030204" pitchFamily="34" charset="0"/>
                <a:cs typeface="Calibri" panose="020F0502020204030204" pitchFamily="34" charset="0"/>
              </a:rPr>
              <a:t>Microsoft OneDrive &amp; Office365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i="1" dirty="0">
                <a:latin typeface="Calibri" panose="020F0502020204030204" pitchFamily="34" charset="0"/>
                <a:cs typeface="Calibri" panose="020F0502020204030204" pitchFamily="34" charset="0"/>
              </a:rPr>
              <a:t>Google G-Suite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aware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commercial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cloud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solutions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offers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3765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9441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500584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9994" y="1701269"/>
            <a:ext cx="4498468" cy="329599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400" dirty="0">
                <a:solidFill>
                  <a:srgbClr val="FF0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Red data</a:t>
            </a:r>
            <a:r>
              <a:rPr lang="nb-NO" sz="24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 </a:t>
            </a:r>
            <a:endParaRPr lang="nb-NO" sz="2400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Fully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1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ncrypted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disc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memory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stick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or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external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harddrive</a:t>
            </a: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Services for sensitive data 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– TSD</a:t>
            </a: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Storage Hotel*</a:t>
            </a: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UiO </a:t>
            </a:r>
            <a:r>
              <a:rPr lang="nb-NO" sz="21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Vortex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* </a:t>
            </a:r>
          </a:p>
          <a:p>
            <a:pPr marL="317475" lvl="1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nb-NO" sz="1200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317475" lvl="1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b-NO" sz="18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		</a:t>
            </a:r>
            <a:r>
              <a:rPr lang="nb-NO" sz="16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*</a:t>
            </a:r>
            <a:r>
              <a:rPr lang="nb-NO" sz="16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see</a:t>
            </a:r>
            <a:r>
              <a:rPr lang="nb-NO" sz="16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Storage guide for </a:t>
            </a:r>
            <a:r>
              <a:rPr lang="nb-NO" sz="1600" dirty="0" err="1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details</a:t>
            </a:r>
            <a:r>
              <a:rPr lang="nb-NO" sz="16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!</a:t>
            </a:r>
            <a:endParaRPr lang="nb-NO" sz="16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25</a:t>
            </a:fld>
            <a:endParaRPr lang="en-US" alt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110DD6-F959-4743-A847-F4FF13169FDE}"/>
              </a:ext>
            </a:extLst>
          </p:cNvPr>
          <p:cNvSpPr txBox="1"/>
          <p:nvPr/>
        </p:nvSpPr>
        <p:spPr>
          <a:xfrm>
            <a:off x="254219" y="5129968"/>
            <a:ext cx="792611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</a:rPr>
              <a:t>Source: 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https://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www.uio.no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/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english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/services/it/security/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lsis</a:t>
            </a:r>
            <a:r>
              <a:rPr lang="en-US" dirty="0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/storage-</a:t>
            </a:r>
            <a:r>
              <a:rPr lang="en-US" dirty="0" err="1">
                <a:latin typeface="Calibri" panose="020F0502020204030204" pitchFamily="34" charset="0"/>
                <a:ea typeface="ヒラギノ角ゴ Pro W3"/>
                <a:cs typeface="Calibri" panose="020F0502020204030204" pitchFamily="34" charset="0"/>
                <a:hlinkClick r:id="rId4"/>
              </a:rPr>
              <a:t>guide.html</a:t>
            </a:r>
            <a:endParaRPr lang="en-US" dirty="0">
              <a:latin typeface="Calibri" panose="020F0502020204030204" pitchFamily="34" charset="0"/>
              <a:ea typeface="ヒラギノ角ゴ Pro W3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66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33BD2-FF87-4BE1-A246-0A088AF2F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36" y="500584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can you store the different types of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89ACC-A54D-401D-AF13-A46FB0C14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4219" y="1799247"/>
            <a:ext cx="4612132" cy="285246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400" b="1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Black </a:t>
            </a:r>
            <a:r>
              <a:rPr lang="nb-NO" sz="24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data</a:t>
            </a:r>
            <a:r>
              <a:rPr lang="nb-NO" sz="24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: </a:t>
            </a:r>
            <a:endParaRPr lang="nb-NO" sz="2400" dirty="0" smtClean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588620" lvl="1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Services for sensitive data </a:t>
            </a:r>
            <a:r>
              <a:rPr lang="nb-NO" sz="21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– TSD </a:t>
            </a: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6" descr="A person standing next to a train&#10;&#10;Description generated with high confidence">
            <a:extLst>
              <a:ext uri="{FF2B5EF4-FFF2-40B4-BE49-F238E27FC236}">
                <a16:creationId xmlns:a16="http://schemas.microsoft.com/office/drawing/2014/main" id="{BFCFA6AE-AF30-4542-ADA9-8EAC1BFACF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92"/>
          <a:stretch/>
        </p:blipFill>
        <p:spPr>
          <a:xfrm>
            <a:off x="4943187" y="1799246"/>
            <a:ext cx="3761746" cy="28524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F0358-FF61-4573-A737-14FE1A8B1C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683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will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TSD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9855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D246C-895C-6044-BC1E-AA933D6F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525145"/>
            <a:ext cx="7921625" cy="954088"/>
          </a:xfrm>
        </p:spPr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Storage hotel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B8361-98D2-494A-BFF2-6FC972A2E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65588"/>
            <a:ext cx="4533900" cy="2809891"/>
          </a:xfrm>
        </p:spPr>
        <p:txBody>
          <a:bodyPr/>
          <a:lstStyle/>
          <a:p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Remote </a:t>
            </a:r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disc where you can safely store and access your data</a:t>
            </a:r>
          </a:p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Safer than the cloud solutions, so you can store up to red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Contact local IT for 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nb-NO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free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 charge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4E726CC-7C5E-6249-9AE6-9EAA124810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64945" y="1250741"/>
            <a:ext cx="3429000" cy="3429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D4852-501C-7849-82C8-CD0F0D8CF6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28</a:t>
            </a:fld>
            <a:endParaRPr lang="en-US" alt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310E2-AD2A-FB4A-AE3C-60E7A21A91B5}"/>
              </a:ext>
            </a:extLst>
          </p:cNvPr>
          <p:cNvSpPr txBox="1"/>
          <p:nvPr/>
        </p:nvSpPr>
        <p:spPr>
          <a:xfrm>
            <a:off x="457200" y="4679741"/>
            <a:ext cx="8226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Guidelines on costs and access to storage hotel: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https://www.uio.no/english/services/it/store-collaborate/storage-hotel/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8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D246C-895C-6044-BC1E-AA933D6F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525145"/>
            <a:ext cx="7921625" cy="954088"/>
          </a:xfrm>
        </p:spPr>
        <p:txBody>
          <a:bodyPr/>
          <a:lstStyle/>
          <a:p>
            <a:r>
              <a:rPr lang="nb-NO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nb-NO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-depot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B8361-98D2-494A-BFF2-6FC972A2E1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65588"/>
            <a:ext cx="8082951" cy="2809891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Researchers at HF may be assigned storage space for job-related material (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hf-depot.uio.no)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ork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areas that act as common disks, and are to be used when the home area isn't suitable or doesn't have sufficient capacity.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Each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researcher or group of researchers may be assigned "their" area within their area (institute or center).</a:t>
            </a:r>
          </a:p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service is currently free of charge.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D4852-501C-7849-82C8-CD0F0D8CF6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29</a:t>
            </a:fld>
            <a:endParaRPr lang="en-US" alt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A310E2-AD2A-FB4A-AE3C-60E7A21A91B5}"/>
              </a:ext>
            </a:extLst>
          </p:cNvPr>
          <p:cNvSpPr txBox="1"/>
          <p:nvPr/>
        </p:nvSpPr>
        <p:spPr>
          <a:xfrm>
            <a:off x="457201" y="4679741"/>
            <a:ext cx="6711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Storage services at HF</a:t>
            </a:r>
            <a:r>
              <a:rPr lang="en-NO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https://www.hf.uio.no/english/services/it/research-and-dissemination/storage-solutions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/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know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find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local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IT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Center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Information </a:t>
            </a:r>
            <a:r>
              <a:rPr lang="de-DE" dirty="0" smtClean="0">
                <a:latin typeface="Calibri" panose="020F0502020204030204" pitchFamily="34" charset="0"/>
                <a:cs typeface="Calibri" panose="020F0502020204030204" pitchFamily="34" charset="0"/>
              </a:rPr>
              <a:t>Technology (USIT)?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8522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E258-600A-AB48-913D-223F32B1D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Contact Points for IT at UiO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62B208-A369-0043-BD20-F064B20286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FF8719-A10C-424E-8BBE-D7462E316D83}" type="slidenum">
              <a:rPr lang="en-US" altLang="nb-NO" smtClean="0"/>
              <a:pPr>
                <a:defRPr/>
              </a:pPr>
              <a:t>31</a:t>
            </a:fld>
            <a:endParaRPr lang="en-US" alt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6E54C0-5A7D-5C43-B8F9-C72DBF2A2A7D}"/>
              </a:ext>
            </a:extLst>
          </p:cNvPr>
          <p:cNvSpPr txBox="1"/>
          <p:nvPr/>
        </p:nvSpPr>
        <p:spPr>
          <a:xfrm>
            <a:off x="762002" y="5164723"/>
            <a:ext cx="7158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https://www.uio.no/english/services/it/contact/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DCB27-FAEF-EC4D-994C-51EEF7631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2" y="1511373"/>
            <a:ext cx="4694971" cy="36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2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6E258-600A-AB48-913D-223F32B1D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University Center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Information Technology (USIT)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62B208-A369-0043-BD20-F064B20286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FF8719-A10C-424E-8BBE-D7462E316D83}" type="slidenum">
              <a:rPr lang="en-US" altLang="nb-NO" smtClean="0"/>
              <a:pPr>
                <a:defRPr/>
              </a:pPr>
              <a:t>32</a:t>
            </a:fld>
            <a:endParaRPr lang="en-US" alt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6E54C0-5A7D-5C43-B8F9-C72DBF2A2A7D}"/>
              </a:ext>
            </a:extLst>
          </p:cNvPr>
          <p:cNvSpPr txBox="1"/>
          <p:nvPr/>
        </p:nvSpPr>
        <p:spPr>
          <a:xfrm>
            <a:off x="762002" y="5203912"/>
            <a:ext cx="7158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https://www.usit.uio.no/english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2" y="1433631"/>
            <a:ext cx="4725337" cy="377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Question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routine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making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backups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files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manuscripts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etc.)</a:t>
            </a:r>
            <a:endParaRPr lang="en-NO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24" t="14460" r="2403" b="13238"/>
          <a:stretch/>
        </p:blipFill>
        <p:spPr>
          <a:xfrm>
            <a:off x="3286713" y="3033681"/>
            <a:ext cx="2402887" cy="10922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7456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049" y="99060"/>
            <a:ext cx="3157268" cy="210484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466D6-A46B-4F8A-B1E8-8C6C1745C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" y="336467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Storage solutions and 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B1905-B4BA-43E1-9EC1-420527F51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3914" y="1992702"/>
            <a:ext cx="8245851" cy="2769079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Use safe storage solutions, where data/files are backed up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Always keep a copy of your raw data material safely hidden away (like a folder on storage hotel that you never edit)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</a:t>
            </a: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aving files only on your own computer is </a:t>
            </a:r>
            <a:r>
              <a:rPr lang="en-GB" sz="2000" b="1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</a:t>
            </a: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safe!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 memory stick or an external hard drive is </a:t>
            </a:r>
            <a:r>
              <a:rPr lang="en-GB" sz="2000" b="1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not</a:t>
            </a: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safe!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dirty="0" smtClean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How much extra work would take to recreate all your data or your work?</a:t>
            </a:r>
            <a:endParaRPr lang="en-GB" sz="20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E117F-EF1F-4982-BF36-EE0E33A6BC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34</a:t>
            </a:fld>
            <a:endParaRPr lang="en-US" altLang="nb-NO"/>
          </a:p>
        </p:txBody>
      </p:sp>
      <p:sp>
        <p:nvSpPr>
          <p:cNvPr id="4" name="TextBox 3"/>
          <p:cNvSpPr txBox="1"/>
          <p:nvPr/>
        </p:nvSpPr>
        <p:spPr>
          <a:xfrm>
            <a:off x="456105" y="4980057"/>
            <a:ext cx="7562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https://www.uio.no/english/services/it/store-collaborate/backup</a:t>
            </a:r>
            <a:r>
              <a:rPr lang="nb-NO" sz="2000" dirty="0" smtClean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/</a:t>
            </a:r>
            <a:r>
              <a:rPr lang="nb-NO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62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228B-9B4A-4F05-A245-28D37163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7" y="602436"/>
            <a:ext cx="7921625" cy="95408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Save all the files!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32864-035F-4A8D-AE91-A15650012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6425" y="1896417"/>
            <a:ext cx="3949175" cy="3555979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«For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every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result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keep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track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of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how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it 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was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produced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» </a:t>
            </a:r>
            <a:r>
              <a:rPr lang="nb-NO" sz="16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(Sandve et al, 2013)</a:t>
            </a:r>
            <a:endParaRPr lang="en-US" sz="16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Save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processed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at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important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stages in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the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project</a:t>
            </a:r>
            <a:endParaRPr lang="nb-NO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Save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processed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data and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analysis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/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methods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 for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every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table</a:t>
            </a:r>
            <a:r>
              <a:rPr lang="nb-NO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and </a:t>
            </a:r>
            <a:r>
              <a:rPr lang="nb-NO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graph</a:t>
            </a:r>
            <a:endParaRPr lang="nb-NO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22EF1-915F-4414-8E07-E73B1439B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35</a:t>
            </a:fld>
            <a:endParaRPr lang="en-US" altLang="nb-NO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1649465"/>
            <a:ext cx="4081013" cy="3190416"/>
          </a:xfrm>
        </p:spPr>
      </p:pic>
    </p:spTree>
    <p:extLst>
      <p:ext uri="{BB962C8B-B14F-4D97-AF65-F5344CB8AC3E}">
        <p14:creationId xmlns:p14="http://schemas.microsoft.com/office/powerpoint/2010/main" val="300537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F186-E28D-4644-A374-F7549ADE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Calibri" panose="020F0502020204030204" pitchFamily="34" charset="0"/>
                <a:cs typeface="Calibri" panose="020F0502020204030204" pitchFamily="34" charset="0"/>
              </a:rPr>
              <a:t>Useful links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A7D05-BC9D-7746-B491-AC1E68B1A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29953"/>
            <a:ext cx="7921627" cy="3914319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Data management at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https://www.uio.no/english/for-employees/support/research/research-data-management/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data storage guide: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https://www.uio.no/english/services/it/security/lsis/storage-guide.html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Data classification guide: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www.uio.no/english/services/it/security/lsis/data-classes.html</a:t>
            </a:r>
            <a:endParaRPr lang="en-GB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Storage and collaboration: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https://www.uio.no/english/services/it/store-collaborate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Contact Points for IT at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UiO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www.uio.no/english/services/it/contact/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University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Center for Information Technology (USIT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https://www.usit.uio.no/english/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Backup: 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https://www.uio.no/english/services/it/store-collaborate/backup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/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F3D30-8A27-724A-AD3D-A0229F905E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0318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" b="6142"/>
          <a:stretch/>
        </p:blipFill>
        <p:spPr>
          <a:xfrm>
            <a:off x="0" y="17253"/>
            <a:ext cx="9140463" cy="569774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78EC0-3457-FE47-A177-A246ED7F7E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0A9333-9E0B-4DF0-8F36-C954ADEF39E4}" type="slidenum">
              <a:rPr lang="en-US" altLang="nb-NO" smtClean="0"/>
              <a:pPr>
                <a:defRPr/>
              </a:pPr>
              <a:t>37</a:t>
            </a:fld>
            <a:endParaRPr lang="en-US" alt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B9A643-5701-6345-9D67-13DCE22E5D92}"/>
              </a:ext>
            </a:extLst>
          </p:cNvPr>
          <p:cNvSpPr txBox="1"/>
          <p:nvPr/>
        </p:nvSpPr>
        <p:spPr>
          <a:xfrm>
            <a:off x="495608" y="587212"/>
            <a:ext cx="5137441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4000" dirty="0" smtClean="0">
                <a:solidFill>
                  <a:srgbClr val="2828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min for </a:t>
            </a:r>
            <a:r>
              <a:rPr lang="nb-NO" sz="4000" dirty="0" err="1" smtClean="0">
                <a:solidFill>
                  <a:srgbClr val="2828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coffee</a:t>
            </a:r>
            <a:r>
              <a:rPr lang="nb-NO" sz="4000" dirty="0" smtClean="0">
                <a:solidFill>
                  <a:srgbClr val="2828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tea…</a:t>
            </a:r>
            <a:endParaRPr lang="en-NO" sz="4000" dirty="0">
              <a:solidFill>
                <a:srgbClr val="28287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9A643-5701-6345-9D67-13DCE22E5D92}"/>
              </a:ext>
            </a:extLst>
          </p:cNvPr>
          <p:cNvSpPr txBox="1"/>
          <p:nvPr/>
        </p:nvSpPr>
        <p:spPr>
          <a:xfrm>
            <a:off x="495607" y="4716399"/>
            <a:ext cx="3739963" cy="707886"/>
          </a:xfrm>
          <a:prstGeom prst="rect">
            <a:avLst/>
          </a:prstGeom>
          <a:solidFill>
            <a:schemeClr val="accent2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4000" dirty="0" smtClean="0">
                <a:solidFill>
                  <a:srgbClr val="2828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…and </a:t>
            </a:r>
            <a:r>
              <a:rPr lang="nb-NO" sz="4000" dirty="0" err="1" smtClean="0">
                <a:solidFill>
                  <a:srgbClr val="2828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lang="nb-NO" sz="4000" dirty="0" smtClean="0">
                <a:solidFill>
                  <a:srgbClr val="2828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Q&amp;A!</a:t>
            </a:r>
            <a:endParaRPr lang="en-NO" sz="4000" dirty="0">
              <a:solidFill>
                <a:srgbClr val="28287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. UiO-norsk-symboler-med-gra-bakgrun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3420292B31F4141A0B8A0AF55413D2B" ma:contentTypeVersion="8" ma:contentTypeDescription="Opprett et nytt dokument." ma:contentTypeScope="" ma:versionID="a0cf80512cd2a470101d00310949b48d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f2d92a72503d9fe93be39cbb94526297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CEDAB5-DE2B-4803-AB7E-6F4DF44020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A6DBEA-42C8-430B-AD0B-5D10C069A9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5C20C3-D301-4D3D-8340-0C3827870A08}">
  <ds:schemaRefs>
    <ds:schemaRef ds:uri="http://schemas.microsoft.com/office/2006/documentManagement/types"/>
    <ds:schemaRef ds:uri="79a082ae-b1de-4314-a5f5-4346290b89fa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UiO-norsk-symboler-med-gra-bakgrunn</Template>
  <TotalTime>3882</TotalTime>
  <Words>1373</Words>
  <Application>Microsoft Office PowerPoint</Application>
  <PresentationFormat>On-screen Show (16:10)</PresentationFormat>
  <Paragraphs>213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Wingdings</vt:lpstr>
      <vt:lpstr>ヒラギノ角ゴ Pro W3</vt:lpstr>
      <vt:lpstr>12. UiO-norsk-symboler-med-gra-bakgrunn</vt:lpstr>
      <vt:lpstr>DATA CLASSIFICATION AND STORAGE SOLUTIONS</vt:lpstr>
      <vt:lpstr>Zoom Feedback Test</vt:lpstr>
      <vt:lpstr>Types of research data </vt:lpstr>
      <vt:lpstr>On ownership</vt:lpstr>
      <vt:lpstr>On ownership - How to decide which class to use?</vt:lpstr>
      <vt:lpstr>Data ClassIfication</vt:lpstr>
      <vt:lpstr>Classifying your data</vt:lpstr>
      <vt:lpstr>What is green data</vt:lpstr>
      <vt:lpstr>Question 1</vt:lpstr>
      <vt:lpstr>What is yellow data?</vt:lpstr>
      <vt:lpstr>Question 2</vt:lpstr>
      <vt:lpstr>What is red data? </vt:lpstr>
      <vt:lpstr>Question 3</vt:lpstr>
      <vt:lpstr>What is black data?</vt:lpstr>
      <vt:lpstr>Question 4</vt:lpstr>
      <vt:lpstr>You must familiarise yourself &amp; comply with the data processing guidelines. Consult with your PI, local IT or USIT!</vt:lpstr>
      <vt:lpstr>PowerPoint Presentation</vt:lpstr>
      <vt:lpstr>Question 5</vt:lpstr>
      <vt:lpstr>Where can you store the different types of data?</vt:lpstr>
      <vt:lpstr>Where can you store the different types of data?</vt:lpstr>
      <vt:lpstr>Where can you store the different types of data?</vt:lpstr>
      <vt:lpstr>UiO commercial cloud solutions</vt:lpstr>
      <vt:lpstr>Question 6</vt:lpstr>
      <vt:lpstr>Where can you store the different types of data?</vt:lpstr>
      <vt:lpstr>Where can you store the different types of data?</vt:lpstr>
      <vt:lpstr>Question 7</vt:lpstr>
      <vt:lpstr>Storage hotel</vt:lpstr>
      <vt:lpstr>hf-depot</vt:lpstr>
      <vt:lpstr>Question 8</vt:lpstr>
      <vt:lpstr>Contact Points for IT at UiO</vt:lpstr>
      <vt:lpstr>University Center for Information Technology (USIT)</vt:lpstr>
      <vt:lpstr>Question 9</vt:lpstr>
      <vt:lpstr>Storage solutions and backup</vt:lpstr>
      <vt:lpstr>Save all the files!</vt:lpstr>
      <vt:lpstr>Useful links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Louise Fotland</dc:creator>
  <cp:lastModifiedBy>Ivana Malovic</cp:lastModifiedBy>
  <cp:revision>98</cp:revision>
  <cp:lastPrinted>2020-01-27T14:37:04Z</cp:lastPrinted>
  <dcterms:created xsi:type="dcterms:W3CDTF">2018-10-09T05:36:29Z</dcterms:created>
  <dcterms:modified xsi:type="dcterms:W3CDTF">2020-11-04T08:34:04Z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