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4"/>
  </p:sldMasterIdLst>
  <p:notesMasterIdLst>
    <p:notesMasterId r:id="rId25"/>
  </p:notesMasterIdLst>
  <p:handoutMasterIdLst>
    <p:handoutMasterId r:id="rId26"/>
  </p:handoutMasterIdLst>
  <p:sldIdLst>
    <p:sldId id="264" r:id="rId5"/>
    <p:sldId id="276" r:id="rId6"/>
    <p:sldId id="257" r:id="rId7"/>
    <p:sldId id="265" r:id="rId8"/>
    <p:sldId id="266" r:id="rId9"/>
    <p:sldId id="258" r:id="rId10"/>
    <p:sldId id="267" r:id="rId11"/>
    <p:sldId id="268" r:id="rId12"/>
    <p:sldId id="259" r:id="rId13"/>
    <p:sldId id="269" r:id="rId14"/>
    <p:sldId id="270" r:id="rId15"/>
    <p:sldId id="260" r:id="rId16"/>
    <p:sldId id="271" r:id="rId17"/>
    <p:sldId id="261" r:id="rId18"/>
    <p:sldId id="272" r:id="rId19"/>
    <p:sldId id="262" r:id="rId20"/>
    <p:sldId id="273" r:id="rId21"/>
    <p:sldId id="274" r:id="rId22"/>
    <p:sldId id="275" r:id="rId23"/>
    <p:sldId id="263" r:id="rId24"/>
  </p:sldIdLst>
  <p:sldSz cx="9144000" cy="5715000" type="screen16x10"/>
  <p:notesSz cx="6794500" cy="99314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521415D9-36F7-43E2-AB2F-B90AF26B5E84}">
      <p14:sectionLst xmlns:p14="http://schemas.microsoft.com/office/powerpoint/2010/main">
        <p14:section name="DMP content" id="{FDFD2538-DD69-4481-A82B-6CA69DB65A51}">
          <p14:sldIdLst>
            <p14:sldId id="264"/>
            <p14:sldId id="276"/>
            <p14:sldId id="257"/>
            <p14:sldId id="265"/>
            <p14:sldId id="266"/>
            <p14:sldId id="258"/>
            <p14:sldId id="267"/>
            <p14:sldId id="268"/>
            <p14:sldId id="259"/>
            <p14:sldId id="269"/>
            <p14:sldId id="270"/>
            <p14:sldId id="260"/>
            <p14:sldId id="271"/>
            <p14:sldId id="261"/>
            <p14:sldId id="272"/>
            <p14:sldId id="262"/>
            <p14:sldId id="273"/>
            <p14:sldId id="274"/>
            <p14:sldId id="275"/>
            <p14:sldId id="263"/>
          </p14:sldIdLst>
        </p14:section>
      </p14:sectionLst>
    </p:ex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923427-B029-4C40-8EF3-7D20AAE9B43E}" v="23" dt="2020-06-02T05:41:00.6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67909" autoAdjust="0"/>
  </p:normalViewPr>
  <p:slideViewPr>
    <p:cSldViewPr showGuides="1">
      <p:cViewPr varScale="1">
        <p:scale>
          <a:sx n="56" d="100"/>
          <a:sy n="56" d="100"/>
        </p:scale>
        <p:origin x="1580" y="40"/>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ika Rockenberger" userId="S::annikar@uio.no::171e041a-61ea-41b4-8ac4-f1252c2c0291" providerId="AD" clId="Web-{FA923427-B029-4C40-8EF3-7D20AAE9B43E}"/>
    <pc:docChg chg="modSld">
      <pc:chgData name="Annika Rockenberger" userId="S::annikar@uio.no::171e041a-61ea-41b4-8ac4-f1252c2c0291" providerId="AD" clId="Web-{FA923427-B029-4C40-8EF3-7D20AAE9B43E}" dt="2020-06-02T05:40:41.540" v="19"/>
      <pc:docMkLst>
        <pc:docMk/>
      </pc:docMkLst>
      <pc:sldChg chg="modSp">
        <pc:chgData name="Annika Rockenberger" userId="S::annikar@uio.no::171e041a-61ea-41b4-8ac4-f1252c2c0291" providerId="AD" clId="Web-{FA923427-B029-4C40-8EF3-7D20AAE9B43E}" dt="2020-06-02T05:40:41.540" v="19"/>
        <pc:sldMkLst>
          <pc:docMk/>
          <pc:sldMk cId="948117822" sldId="263"/>
        </pc:sldMkLst>
        <pc:graphicFrameChg chg="mod modGraphic">
          <ac:chgData name="Annika Rockenberger" userId="S::annikar@uio.no::171e041a-61ea-41b4-8ac4-f1252c2c0291" providerId="AD" clId="Web-{FA923427-B029-4C40-8EF3-7D20AAE9B43E}" dt="2020-06-02T05:40:41.540" v="19"/>
          <ac:graphicFrameMkLst>
            <pc:docMk/>
            <pc:sldMk cId="948117822" sldId="263"/>
            <ac:graphicFrameMk id="4"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3" name="Date Placeholder 2"/>
          <p:cNvSpPr>
            <a:spLocks noGrp="1"/>
          </p:cNvSpPr>
          <p:nvPr>
            <p:ph type="dt" sz="quarter" idx="1"/>
          </p:nvPr>
        </p:nvSpPr>
        <p:spPr>
          <a:xfrm>
            <a:off x="3848645" y="0"/>
            <a:ext cx="2944283" cy="49657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8FE8C2EB-7806-4375-9407-94978D9B4466}" type="datetime1">
              <a:rPr lang="nb-NO" altLang="nb-NO"/>
              <a:pPr/>
              <a:t>05.06.2020</a:t>
            </a:fld>
            <a:endParaRPr lang="nb-NO" altLang="nb-NO"/>
          </a:p>
        </p:txBody>
      </p:sp>
      <p:sp>
        <p:nvSpPr>
          <p:cNvPr id="4" name="Footer Placeholder 3"/>
          <p:cNvSpPr>
            <a:spLocks noGrp="1"/>
          </p:cNvSpPr>
          <p:nvPr>
            <p:ph type="ftr" sz="quarter" idx="2"/>
          </p:nvPr>
        </p:nvSpPr>
        <p:spPr>
          <a:xfrm>
            <a:off x="0" y="9433106"/>
            <a:ext cx="2944283" cy="49657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F754FB85-38A4-4916-B9AE-8D273E0449BC}" type="slidenum">
              <a:rPr lang="nb-NO" altLang="nb-NO"/>
              <a:pPr/>
              <a:t>‹#›</a:t>
            </a:fld>
            <a:endParaRPr lang="nb-NO" altLang="nb-NO"/>
          </a:p>
        </p:txBody>
      </p:sp>
    </p:spTree>
    <p:extLst>
      <p:ext uri="{BB962C8B-B14F-4D97-AF65-F5344CB8AC3E}">
        <p14:creationId xmlns:p14="http://schemas.microsoft.com/office/powerpoint/2010/main" val="18152250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5123" name="Rectangle 3"/>
          <p:cNvSpPr>
            <a:spLocks noGrp="1" noChangeArrowheads="1"/>
          </p:cNvSpPr>
          <p:nvPr>
            <p:ph type="dt" idx="1"/>
          </p:nvPr>
        </p:nvSpPr>
        <p:spPr bwMode="auto">
          <a:xfrm>
            <a:off x="3850217"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endParaRPr lang="nb-NO" altLang="nb-NO"/>
          </a:p>
        </p:txBody>
      </p:sp>
      <p:sp>
        <p:nvSpPr>
          <p:cNvPr id="12292" name="Rectangle 4"/>
          <p:cNvSpPr>
            <a:spLocks noGrp="1" noRot="1" noChangeAspect="1" noChangeArrowheads="1" noTextEdit="1"/>
          </p:cNvSpPr>
          <p:nvPr>
            <p:ph type="sldImg" idx="2"/>
          </p:nvPr>
        </p:nvSpPr>
        <p:spPr bwMode="auto">
          <a:xfrm>
            <a:off x="419100" y="744538"/>
            <a:ext cx="59563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5934"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127" name="Rectangle 7"/>
          <p:cNvSpPr>
            <a:spLocks noGrp="1" noChangeArrowheads="1"/>
          </p:cNvSpPr>
          <p:nvPr>
            <p:ph type="sldNum" sz="quarter" idx="5"/>
          </p:nvPr>
        </p:nvSpPr>
        <p:spPr bwMode="auto">
          <a:xfrm>
            <a:off x="3850217"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FB38C766-51B5-4C03-8C96-D8888F326AD4}" type="slidenum">
              <a:rPr lang="en-US" altLang="nb-NO"/>
              <a:pPr/>
              <a:t>‹#›</a:t>
            </a:fld>
            <a:endParaRPr lang="en-US" altLang="nb-NO"/>
          </a:p>
        </p:txBody>
      </p:sp>
    </p:spTree>
    <p:extLst>
      <p:ext uri="{BB962C8B-B14F-4D97-AF65-F5344CB8AC3E}">
        <p14:creationId xmlns:p14="http://schemas.microsoft.com/office/powerpoint/2010/main" val="17464510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file:///\\kant.uio.no\los-fadm-felles\4%20Arbeidsomr&#229;der\10.%20&#197;pen%20forskning\3.%20Forskningsdata\Datah&#229;ndteringsplanprosjektet\rd-alliance.github.io\metadata-directory\"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www.dcc.ac.uk/resources/metadata-standards" TargetMode="External"/><Relationship Id="rId4" Type="http://schemas.openxmlformats.org/officeDocument/2006/relationships/hyperlink" Target="http://site.uit.no/dataverseno/deposi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4</a:t>
            </a:fld>
            <a:endParaRPr lang="en-US" altLang="nb-NO"/>
          </a:p>
        </p:txBody>
      </p:sp>
    </p:spTree>
    <p:extLst>
      <p:ext uri="{BB962C8B-B14F-4D97-AF65-F5344CB8AC3E}">
        <p14:creationId xmlns:p14="http://schemas.microsoft.com/office/powerpoint/2010/main" val="1916705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sz="1000" kern="1200" dirty="0">
                <a:solidFill>
                  <a:schemeClr val="tx1"/>
                </a:solidFill>
                <a:effectLst/>
                <a:latin typeface="Arial" charset="0"/>
                <a:ea typeface="ヒラギノ角ゴ Pro W3" charset="-128"/>
                <a:cs typeface="ヒラギノ角ゴ Pro W3" charset="-128"/>
              </a:rPr>
              <a:t>Gjenbruk av eksiterende data eller nye data som vil oppstå underveis.</a:t>
            </a:r>
          </a:p>
          <a:p>
            <a:endParaRPr lang="nb-NO" dirty="0"/>
          </a:p>
          <a:p>
            <a:r>
              <a:rPr lang="nb-NO" dirty="0"/>
              <a:t>Fra UiT:</a:t>
            </a:r>
          </a:p>
          <a:p>
            <a:r>
              <a:rPr lang="en-GB" sz="1000" kern="1200" dirty="0">
                <a:solidFill>
                  <a:schemeClr val="tx1"/>
                </a:solidFill>
                <a:effectLst/>
                <a:latin typeface="Arial" charset="0"/>
                <a:ea typeface="ヒラギノ角ゴ Pro W3" charset="-128"/>
                <a:cs typeface="ヒラギノ角ゴ Pro W3" charset="-128"/>
              </a:rPr>
              <a:t>What kind of data will be collected/generated (e.g. observations, simulations, interviews)? What are the sources (e.g. corpora or other raw data)?</a:t>
            </a:r>
            <a:endParaRPr lang="nb-NO" sz="1000" kern="1200" dirty="0">
              <a:solidFill>
                <a:schemeClr val="tx1"/>
              </a:solidFill>
              <a:effectLst/>
              <a:latin typeface="Arial" charset="0"/>
              <a:ea typeface="ヒラギノ角ゴ Pro W3" charset="-128"/>
              <a:cs typeface="ヒラギノ角ゴ Pro W3" charset="-128"/>
            </a:endParaRPr>
          </a:p>
          <a:p>
            <a:endParaRPr lang="en-GB"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What standards and methods will be used for data collection/generating?</a:t>
            </a:r>
            <a:endParaRPr lang="nb-NO" sz="1000" kern="1200" dirty="0">
              <a:solidFill>
                <a:schemeClr val="tx1"/>
              </a:solidFill>
              <a:effectLst/>
              <a:latin typeface="Arial" charset="0"/>
              <a:ea typeface="ヒラギノ角ゴ Pro W3" charset="-128"/>
              <a:cs typeface="ヒラギノ角ゴ Pro W3" charset="-128"/>
            </a:endParaRPr>
          </a:p>
          <a:p>
            <a:endParaRPr lang="en-GB"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When will the data be collected/generated?</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What type of data will be collected/generated (e.g. text, image, numerical data, sound)? </a:t>
            </a:r>
            <a:endParaRPr lang="nb-NO" sz="1000" kern="1200" dirty="0">
              <a:solidFill>
                <a:schemeClr val="tx1"/>
              </a:solidFill>
              <a:effectLst/>
              <a:latin typeface="Arial" charset="0"/>
              <a:ea typeface="ヒラギノ角ゴ Pro W3" charset="-128"/>
              <a:cs typeface="ヒラギノ角ゴ Pro W3" charset="-128"/>
            </a:endParaRPr>
          </a:p>
          <a:p>
            <a:endParaRPr lang="en-GB"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Is there need for extra hardware or software?</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Is there need for special expertise for collecting/generating data?</a:t>
            </a:r>
            <a:endParaRPr lang="nb-NO" sz="1000" kern="1200" dirty="0">
              <a:solidFill>
                <a:schemeClr val="tx1"/>
              </a:solidFill>
              <a:effectLst/>
              <a:latin typeface="Arial" charset="0"/>
              <a:ea typeface="ヒラギノ角ゴ Pro W3" charset="-128"/>
              <a:cs typeface="ヒラギノ角ゴ Pro W3" charset="-128"/>
            </a:endParaRPr>
          </a:p>
          <a:p>
            <a:endParaRPr lang="en-GB"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Are there any existing data (internal or external) on the topic? If yes, how can they be integrated and reused in the project?</a:t>
            </a:r>
            <a:endParaRPr lang="nb-NO" sz="1000" kern="1200" dirty="0">
              <a:solidFill>
                <a:schemeClr val="tx1"/>
              </a:solidFill>
              <a:effectLst/>
              <a:latin typeface="Arial" charset="0"/>
              <a:ea typeface="ヒラギノ角ゴ Pro W3" charset="-128"/>
              <a:cs typeface="ヒラギノ角ゴ Pro W3" charset="-128"/>
            </a:endParaRPr>
          </a:p>
          <a:p>
            <a:endParaRPr lang="nb-NO" sz="1000" kern="1200" dirty="0">
              <a:solidFill>
                <a:schemeClr val="tx1"/>
              </a:solidFill>
              <a:effectLst/>
              <a:latin typeface="Arial" charset="0"/>
              <a:ea typeface="ヒラギノ角ゴ Pro W3" charset="-128"/>
              <a:cs typeface="ヒラギノ角ゴ Pro W3" charset="-128"/>
            </a:endParaRPr>
          </a:p>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7</a:t>
            </a:fld>
            <a:endParaRPr lang="en-US" altLang="nb-NO"/>
          </a:p>
        </p:txBody>
      </p:sp>
    </p:spTree>
    <p:extLst>
      <p:ext uri="{BB962C8B-B14F-4D97-AF65-F5344CB8AC3E}">
        <p14:creationId xmlns:p14="http://schemas.microsoft.com/office/powerpoint/2010/main" val="738662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sz="1000" kern="1200" dirty="0">
                <a:solidFill>
                  <a:schemeClr val="tx1"/>
                </a:solidFill>
                <a:effectLst/>
                <a:latin typeface="Arial" charset="0"/>
                <a:ea typeface="ヒラギノ角ゴ Pro W3" charset="-128"/>
                <a:cs typeface="ヒラギノ角ゴ Pro W3" charset="-128"/>
              </a:rPr>
              <a:t>Det er viktig å ha tenkt igjennom hvordan man trygt kan dele data underveis med andre deltakere, enten internt eller utenfor institusjonen. </a:t>
            </a:r>
          </a:p>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10</a:t>
            </a:fld>
            <a:endParaRPr lang="en-US" altLang="nb-NO"/>
          </a:p>
        </p:txBody>
      </p:sp>
    </p:spTree>
    <p:extLst>
      <p:ext uri="{BB962C8B-B14F-4D97-AF65-F5344CB8AC3E}">
        <p14:creationId xmlns:p14="http://schemas.microsoft.com/office/powerpoint/2010/main" val="1375814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sz="1000" kern="1200" dirty="0">
                <a:solidFill>
                  <a:schemeClr val="tx1"/>
                </a:solidFill>
                <a:effectLst/>
                <a:latin typeface="Arial" charset="0"/>
                <a:ea typeface="ヒラギノ角ゴ Pro W3" charset="-128"/>
                <a:cs typeface="ヒラギノ角ゴ Pro W3" charset="-128"/>
              </a:rPr>
              <a:t>Om det er åpne eller lukkede data skal de organiseres, dokumenteres og påføres metadata. I UiOs retningslinjer skal forskningsdata vise til dokumentasjon og skal ha påført metadata. I noen fagfelt er det allerede etablerte metadatastandarder, mens andre fagfelt ikke har dette. Se mer om metadata på denne </a:t>
            </a:r>
            <a:r>
              <a:rPr lang="nb-NO" sz="1000" u="sng" kern="1200" dirty="0">
                <a:solidFill>
                  <a:schemeClr val="tx1"/>
                </a:solidFill>
                <a:effectLst/>
                <a:latin typeface="Arial" charset="0"/>
                <a:ea typeface="ヒラギノ角ゴ Pro W3" charset="-128"/>
                <a:cs typeface="ヒラギノ角ゴ Pro W3" charset="-128"/>
                <a:hlinkClick r:id="rId3"/>
              </a:rPr>
              <a:t>nettsiden</a:t>
            </a:r>
            <a:r>
              <a:rPr lang="nb-NO" sz="1000" kern="1200" dirty="0">
                <a:solidFill>
                  <a:schemeClr val="tx1"/>
                </a:solidFill>
                <a:effectLst/>
                <a:latin typeface="Arial" charset="0"/>
                <a:ea typeface="ヒラギノ角ゴ Pro W3" charset="-128"/>
                <a:cs typeface="ヒラギノ角ゴ Pro W3" charset="-128"/>
              </a:rPr>
              <a:t>. </a:t>
            </a:r>
          </a:p>
          <a:p>
            <a:endParaRPr lang="nb-NO" dirty="0"/>
          </a:p>
          <a:p>
            <a:r>
              <a:rPr lang="nb-NO" dirty="0"/>
              <a:t>Fra UiT</a:t>
            </a:r>
          </a:p>
          <a:p>
            <a:r>
              <a:rPr lang="en-GB" sz="1000" b="1" kern="1200" dirty="0">
                <a:solidFill>
                  <a:schemeClr val="tx1"/>
                </a:solidFill>
                <a:effectLst/>
                <a:latin typeface="Arial" charset="0"/>
                <a:ea typeface="ヒラギノ角ゴ Pro W3" charset="-128"/>
                <a:cs typeface="ヒラギノ角ゴ Pro W3" charset="-128"/>
              </a:rPr>
              <a:t>Documentation and metadata</a:t>
            </a:r>
            <a:endParaRPr lang="nb-NO" sz="1000" kern="1200" dirty="0">
              <a:solidFill>
                <a:schemeClr val="tx1"/>
              </a:solidFill>
              <a:effectLst/>
              <a:latin typeface="Arial" charset="0"/>
              <a:ea typeface="ヒラギノ角ゴ Pro W3" charset="-128"/>
              <a:cs typeface="ヒラギノ角ゴ Pro W3" charset="-128"/>
            </a:endParaRPr>
          </a:p>
          <a:p>
            <a:r>
              <a:rPr lang="en-GB" sz="1000" i="1" kern="1200" dirty="0">
                <a:solidFill>
                  <a:schemeClr val="tx1"/>
                </a:solidFill>
                <a:effectLst/>
                <a:latin typeface="Arial" charset="0"/>
                <a:ea typeface="ヒラギノ角ゴ Pro W3" charset="-128"/>
                <a:cs typeface="ヒラギノ角ゴ Pro W3" charset="-128"/>
              </a:rPr>
              <a:t>(See </a:t>
            </a:r>
            <a:r>
              <a:rPr lang="en-GB" sz="1000" i="1" u="sng" kern="1200" dirty="0">
                <a:solidFill>
                  <a:schemeClr val="tx1"/>
                </a:solidFill>
                <a:effectLst/>
                <a:latin typeface="Arial" charset="0"/>
                <a:ea typeface="ヒラギノ角ゴ Pro W3" charset="-128"/>
                <a:cs typeface="ヒラギノ角ゴ Pro W3" charset="-128"/>
                <a:hlinkClick r:id="rId4"/>
              </a:rPr>
              <a:t>Deposit Guidelines</a:t>
            </a:r>
            <a:r>
              <a:rPr lang="en-GB" sz="1000" i="1" kern="1200" dirty="0">
                <a:solidFill>
                  <a:schemeClr val="tx1"/>
                </a:solidFill>
                <a:effectLst/>
                <a:latin typeface="Arial" charset="0"/>
                <a:ea typeface="ヒラギノ角ゴ Pro W3" charset="-128"/>
                <a:cs typeface="ヒラギノ角ゴ Pro W3" charset="-128"/>
              </a:rPr>
              <a:t> for </a:t>
            </a:r>
            <a:r>
              <a:rPr lang="en-GB" sz="1000" i="1" kern="1200" dirty="0" err="1">
                <a:solidFill>
                  <a:schemeClr val="tx1"/>
                </a:solidFill>
                <a:effectLst/>
                <a:latin typeface="Arial" charset="0"/>
                <a:ea typeface="ヒラギノ角ゴ Pro W3" charset="-128"/>
                <a:cs typeface="ヒラギノ角ゴ Pro W3" charset="-128"/>
              </a:rPr>
              <a:t>UiT</a:t>
            </a:r>
            <a:r>
              <a:rPr lang="en-GB" sz="1000" i="1" kern="1200" dirty="0">
                <a:solidFill>
                  <a:schemeClr val="tx1"/>
                </a:solidFill>
                <a:effectLst/>
                <a:latin typeface="Arial" charset="0"/>
                <a:ea typeface="ヒラギノ角ゴ Pro W3" charset="-128"/>
                <a:cs typeface="ヒラギノ角ゴ Pro W3" charset="-128"/>
              </a:rPr>
              <a:t> Open Research Data. Note! This section applies for all kinds of research projects. Good documentation is crucial for your data to be understandable and reusable also in the long term, independently of whether the data will be shared or not.) </a:t>
            </a:r>
            <a:endParaRPr lang="nb-NO" sz="1000" kern="1200" dirty="0">
              <a:solidFill>
                <a:schemeClr val="tx1"/>
              </a:solidFill>
              <a:effectLst/>
              <a:latin typeface="Arial" charset="0"/>
              <a:ea typeface="ヒラギノ角ゴ Pro W3" charset="-128"/>
              <a:cs typeface="ヒラギノ角ゴ Pro W3" charset="-128"/>
            </a:endParaRPr>
          </a:p>
          <a:p>
            <a:endParaRPr lang="en-GB"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How will the data be documented so that they are comprehensible and reusable for yourself and others also in the long term?</a:t>
            </a:r>
            <a:endParaRPr lang="nb-NO" sz="1000" kern="1200" dirty="0">
              <a:solidFill>
                <a:schemeClr val="tx1"/>
              </a:solidFill>
              <a:effectLst/>
              <a:latin typeface="Arial" charset="0"/>
              <a:ea typeface="ヒラギノ角ゴ Pro W3" charset="-128"/>
              <a:cs typeface="ヒラギノ角ゴ Pro W3" charset="-128"/>
            </a:endParaRPr>
          </a:p>
          <a:p>
            <a:r>
              <a:rPr lang="en-GB" sz="1000" i="1" kern="1200" dirty="0">
                <a:solidFill>
                  <a:schemeClr val="tx1"/>
                </a:solidFill>
                <a:effectLst/>
                <a:latin typeface="Arial" charset="0"/>
                <a:ea typeface="ヒラギノ角ゴ Pro W3" charset="-128"/>
                <a:cs typeface="ヒラギノ角ゴ Pro W3" charset="-128"/>
              </a:rPr>
              <a:t>(According to best practice, research data should be documented in a ReadMe file which explains column headings, abbreviations etc.)</a:t>
            </a:r>
            <a:endParaRPr lang="nb-NO" sz="1000" kern="1200" dirty="0">
              <a:solidFill>
                <a:schemeClr val="tx1"/>
              </a:solidFill>
              <a:effectLst/>
              <a:latin typeface="Arial" charset="0"/>
              <a:ea typeface="ヒラギノ角ゴ Pro W3" charset="-128"/>
              <a:cs typeface="ヒラギノ角ゴ Pro W3" charset="-128"/>
            </a:endParaRPr>
          </a:p>
          <a:p>
            <a:r>
              <a:rPr lang="en-GB" sz="1000" b="1" kern="1200" dirty="0">
                <a:solidFill>
                  <a:schemeClr val="tx1"/>
                </a:solidFill>
                <a:effectLst/>
                <a:latin typeface="Arial" charset="0"/>
                <a:ea typeface="ヒラギノ角ゴ Pro W3" charset="-128"/>
                <a:cs typeface="ヒラギノ角ゴ Pro W3" charset="-128"/>
              </a:rPr>
              <a:t> </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What kind of metadata standard(s) will be used?</a:t>
            </a:r>
            <a:endParaRPr lang="nb-NO" sz="1000" kern="1200" dirty="0">
              <a:solidFill>
                <a:schemeClr val="tx1"/>
              </a:solidFill>
              <a:effectLst/>
              <a:latin typeface="Arial" charset="0"/>
              <a:ea typeface="ヒラギノ角ゴ Pro W3" charset="-128"/>
              <a:cs typeface="ヒラギノ角ゴ Pro W3" charset="-128"/>
            </a:endParaRPr>
          </a:p>
          <a:p>
            <a:r>
              <a:rPr lang="en-GB" sz="1000" i="1" kern="1200" dirty="0">
                <a:solidFill>
                  <a:schemeClr val="tx1"/>
                </a:solidFill>
                <a:effectLst/>
                <a:latin typeface="Arial" charset="0"/>
                <a:ea typeface="ヒラギノ角ゴ Pro W3" charset="-128"/>
                <a:cs typeface="ヒラギノ角ゴ Pro W3" charset="-128"/>
              </a:rPr>
              <a:t>(Both open and restricted data have to be provided with metadata according to section 4.6 in the </a:t>
            </a:r>
            <a:r>
              <a:rPr lang="en-GB" sz="1000" i="1" kern="1200" dirty="0" err="1">
                <a:solidFill>
                  <a:schemeClr val="tx1"/>
                </a:solidFill>
                <a:effectLst/>
                <a:latin typeface="Arial" charset="0"/>
                <a:ea typeface="ヒラギノ角ゴ Pro W3" charset="-128"/>
                <a:cs typeface="ヒラギノ角ゴ Pro W3" charset="-128"/>
              </a:rPr>
              <a:t>UiT</a:t>
            </a:r>
            <a:r>
              <a:rPr lang="en-GB" sz="1000" i="1" kern="1200" dirty="0">
                <a:solidFill>
                  <a:schemeClr val="tx1"/>
                </a:solidFill>
                <a:effectLst/>
                <a:latin typeface="Arial" charset="0"/>
                <a:ea typeface="ヒラギノ角ゴ Pro W3" charset="-128"/>
                <a:cs typeface="ヒラギノ角ゴ Pro W3" charset="-128"/>
              </a:rPr>
              <a:t> guidelines. Some academic fields have established metadata standards, whereas other fields do not. Examine best practice in your field. See </a:t>
            </a:r>
            <a:r>
              <a:rPr lang="en-GB" sz="1000" i="1" u="sng" kern="1200" dirty="0">
                <a:solidFill>
                  <a:schemeClr val="tx1"/>
                </a:solidFill>
                <a:effectLst/>
                <a:latin typeface="Arial" charset="0"/>
                <a:ea typeface="ヒラギノ角ゴ Pro W3" charset="-128"/>
                <a:cs typeface="ヒラギノ角ゴ Pro W3" charset="-128"/>
                <a:hlinkClick r:id="rId5"/>
              </a:rPr>
              <a:t>this page</a:t>
            </a:r>
            <a:r>
              <a:rPr lang="en-GB" sz="1000" i="1" kern="1200" dirty="0">
                <a:solidFill>
                  <a:schemeClr val="tx1"/>
                </a:solidFill>
                <a:effectLst/>
                <a:latin typeface="Arial" charset="0"/>
                <a:ea typeface="ヒラギノ角ゴ Pro W3" charset="-128"/>
                <a:cs typeface="ヒラギノ角ゴ Pro W3" charset="-128"/>
              </a:rPr>
              <a:t> for an overview of established metadata standards.)</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 </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What file format(s) will be used?</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 </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What kind of folder structure and filename conventions will be used?</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 </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Is special software for reading/interpreting the data necessary?</a:t>
            </a:r>
            <a:endParaRPr lang="nb-NO" sz="1000" kern="1200" dirty="0">
              <a:solidFill>
                <a:schemeClr val="tx1"/>
              </a:solidFill>
              <a:effectLst/>
              <a:latin typeface="Arial" charset="0"/>
              <a:ea typeface="ヒラギノ角ゴ Pro W3" charset="-128"/>
              <a:cs typeface="ヒラギノ角ゴ Pro W3" charset="-128"/>
            </a:endParaRPr>
          </a:p>
          <a:p>
            <a:r>
              <a:rPr lang="en-GB" sz="1000" kern="1200" dirty="0">
                <a:solidFill>
                  <a:schemeClr val="tx1"/>
                </a:solidFill>
                <a:effectLst/>
                <a:latin typeface="Arial" charset="0"/>
                <a:ea typeface="ヒラギノ角ゴ Pro W3" charset="-128"/>
                <a:cs typeface="ヒラギノ角ゴ Pro W3" charset="-128"/>
              </a:rPr>
              <a:t> </a:t>
            </a:r>
            <a:endParaRPr lang="nb-NO" sz="1000" kern="1200" dirty="0">
              <a:solidFill>
                <a:schemeClr val="tx1"/>
              </a:solidFill>
              <a:effectLst/>
              <a:latin typeface="Arial" charset="0"/>
              <a:ea typeface="ヒラギノ角ゴ Pro W3" charset="-128"/>
              <a:cs typeface="ヒラギノ角ゴ Pro W3" charset="-128"/>
            </a:endParaRPr>
          </a:p>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13</a:t>
            </a:fld>
            <a:endParaRPr lang="en-US" altLang="nb-NO"/>
          </a:p>
        </p:txBody>
      </p:sp>
    </p:spTree>
    <p:extLst>
      <p:ext uri="{BB962C8B-B14F-4D97-AF65-F5344CB8AC3E}">
        <p14:creationId xmlns:p14="http://schemas.microsoft.com/office/powerpoint/2010/main" val="3943692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15</a:t>
            </a:fld>
            <a:endParaRPr lang="en-US" altLang="nb-NO"/>
          </a:p>
        </p:txBody>
      </p:sp>
    </p:spTree>
    <p:extLst>
      <p:ext uri="{BB962C8B-B14F-4D97-AF65-F5344CB8AC3E}">
        <p14:creationId xmlns:p14="http://schemas.microsoft.com/office/powerpoint/2010/main" val="3446371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000" kern="1200" dirty="0">
                <a:solidFill>
                  <a:schemeClr val="tx1"/>
                </a:solidFill>
                <a:effectLst/>
                <a:latin typeface="Arial" charset="0"/>
                <a:ea typeface="ヒラギノ角ゴ Pro W3" charset="-128"/>
                <a:cs typeface="ヒラギノ角ゴ Pro W3" charset="-128"/>
              </a:rPr>
              <a:t>Hvis man ikke kan dele data åpent etter at prosjektet er avsluttet kan det hende man kan dele metadata og dokumentasjon. Noen data skal slettes etter eks 3 år etter at forskningen, mens andre er for sensitive for å ligge åpent ute, men kan brukes i annen forskning.</a:t>
            </a:r>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17</a:t>
            </a:fld>
            <a:endParaRPr lang="en-US" altLang="nb-NO"/>
          </a:p>
        </p:txBody>
      </p:sp>
    </p:spTree>
    <p:extLst>
      <p:ext uri="{BB962C8B-B14F-4D97-AF65-F5344CB8AC3E}">
        <p14:creationId xmlns:p14="http://schemas.microsoft.com/office/powerpoint/2010/main" val="141368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21</a:t>
            </a:fld>
            <a:endParaRPr lang="en-US" altLang="nb-NO"/>
          </a:p>
        </p:txBody>
      </p:sp>
    </p:spTree>
    <p:extLst>
      <p:ext uri="{BB962C8B-B14F-4D97-AF65-F5344CB8AC3E}">
        <p14:creationId xmlns:p14="http://schemas.microsoft.com/office/powerpoint/2010/main" val="3843512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a:t>Click to edit Master title style</a:t>
            </a:r>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3317365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844EA623-2397-4D4E-82ED-03A94B8C65BF}" type="datetime1">
              <a:rPr lang="nb-NO" altLang="nb-NO" smtClean="0"/>
              <a:t>05.06.2020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38E678D-CCAA-40F9-A51E-A97B9FF1EAAD}" type="slidenum">
              <a:rPr lang="en-US" altLang="nb-NO"/>
              <a:pPr/>
              <a:t>‹#›</a:t>
            </a:fld>
            <a:endParaRPr lang="en-US" altLang="nb-NO"/>
          </a:p>
        </p:txBody>
      </p:sp>
    </p:spTree>
    <p:extLst>
      <p:ext uri="{BB962C8B-B14F-4D97-AF65-F5344CB8AC3E}">
        <p14:creationId xmlns:p14="http://schemas.microsoft.com/office/powerpoint/2010/main" val="237003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a:t>Click to edit Master text styles</a:t>
            </a:r>
          </a:p>
        </p:txBody>
      </p:sp>
      <p:sp>
        <p:nvSpPr>
          <p:cNvPr id="4" name="Rectangle 10"/>
          <p:cNvSpPr>
            <a:spLocks noGrp="1" noChangeArrowheads="1"/>
          </p:cNvSpPr>
          <p:nvPr>
            <p:ph type="dt" sz="half" idx="10"/>
          </p:nvPr>
        </p:nvSpPr>
        <p:spPr>
          <a:ln/>
        </p:spPr>
        <p:txBody>
          <a:bodyPr/>
          <a:lstStyle>
            <a:lvl1pPr>
              <a:defRPr/>
            </a:lvl1pPr>
          </a:lstStyle>
          <a:p>
            <a:fld id="{518E4BD6-8DF4-43A6-A934-A86EEACF96B9}" type="datetime1">
              <a:rPr lang="nb-NO" altLang="nb-NO" smtClean="0"/>
              <a:t>05.06.2020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E5E08F0-FCF3-4C15-A990-A610EBA95503}" type="slidenum">
              <a:rPr lang="en-US" altLang="nb-NO"/>
              <a:pPr/>
              <a:t>‹#›</a:t>
            </a:fld>
            <a:endParaRPr lang="en-US" altLang="nb-NO"/>
          </a:p>
        </p:txBody>
      </p:sp>
    </p:spTree>
    <p:extLst>
      <p:ext uri="{BB962C8B-B14F-4D97-AF65-F5344CB8AC3E}">
        <p14:creationId xmlns:p14="http://schemas.microsoft.com/office/powerpoint/2010/main" val="26010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fld id="{A4046752-D325-4F6E-95E0-8396610ACF34}" type="datetime1">
              <a:rPr lang="nb-NO" altLang="nb-NO" smtClean="0"/>
              <a:t>05.06.2020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FC688D48-6467-41DA-B560-4CC2BBDC1818}" type="slidenum">
              <a:rPr lang="en-US" altLang="nb-NO"/>
              <a:pPr/>
              <a:t>‹#›</a:t>
            </a:fld>
            <a:endParaRPr lang="en-US" altLang="nb-NO"/>
          </a:p>
        </p:txBody>
      </p:sp>
    </p:spTree>
    <p:extLst>
      <p:ext uri="{BB962C8B-B14F-4D97-AF65-F5344CB8AC3E}">
        <p14:creationId xmlns:p14="http://schemas.microsoft.com/office/powerpoint/2010/main" val="3693853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fld id="{46C14996-3C7B-4418-AAD3-EB0771976614}" type="datetime1">
              <a:rPr lang="nb-NO" altLang="nb-NO" smtClean="0"/>
              <a:t>05.06.2020</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fld id="{5B60EEE2-4F3B-41ED-A049-EB8AEF784DF1}" type="slidenum">
              <a:rPr lang="en-US" altLang="nb-NO"/>
              <a:pPr/>
              <a:t>‹#›</a:t>
            </a:fld>
            <a:endParaRPr lang="en-US" altLang="nb-NO"/>
          </a:p>
        </p:txBody>
      </p:sp>
    </p:spTree>
    <p:extLst>
      <p:ext uri="{BB962C8B-B14F-4D97-AF65-F5344CB8AC3E}">
        <p14:creationId xmlns:p14="http://schemas.microsoft.com/office/powerpoint/2010/main" val="3371238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fld id="{F84AF663-70F2-4191-A005-48DB8B2EB7CB}" type="datetime1">
              <a:rPr lang="nb-NO" altLang="nb-NO" smtClean="0"/>
              <a:t>05.06.2020</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fld id="{E938EA8A-A6B1-4F02-B486-6C37CBE64476}" type="slidenum">
              <a:rPr lang="en-US" altLang="nb-NO"/>
              <a:pPr/>
              <a:t>‹#›</a:t>
            </a:fld>
            <a:endParaRPr lang="en-US" altLang="nb-NO"/>
          </a:p>
        </p:txBody>
      </p:sp>
    </p:spTree>
    <p:extLst>
      <p:ext uri="{BB962C8B-B14F-4D97-AF65-F5344CB8AC3E}">
        <p14:creationId xmlns:p14="http://schemas.microsoft.com/office/powerpoint/2010/main" val="3699446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fld id="{6E03A941-B1A7-4512-9443-35BA941B6075}" type="datetime1">
              <a:rPr lang="nb-NO" altLang="nb-NO" smtClean="0"/>
              <a:t>05.06.2020</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fld id="{24FC60B1-BBBB-4737-8DDB-318EB2F067EC}" type="slidenum">
              <a:rPr lang="en-US" altLang="nb-NO"/>
              <a:pPr/>
              <a:t>‹#›</a:t>
            </a:fld>
            <a:endParaRPr lang="en-US" altLang="nb-NO"/>
          </a:p>
        </p:txBody>
      </p:sp>
    </p:spTree>
    <p:extLst>
      <p:ext uri="{BB962C8B-B14F-4D97-AF65-F5344CB8AC3E}">
        <p14:creationId xmlns:p14="http://schemas.microsoft.com/office/powerpoint/2010/main" val="2005065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3ACBC396-710C-46AB-8BD1-21B3AEDF8460}" type="datetime1">
              <a:rPr lang="nb-NO" altLang="nb-NO" smtClean="0"/>
              <a:t>05.06.2020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8AA58A47-43EE-45D6-9575-764BA2E1A5D7}" type="slidenum">
              <a:rPr lang="en-US" altLang="nb-NO"/>
              <a:pPr/>
              <a:t>‹#›</a:t>
            </a:fld>
            <a:endParaRPr lang="en-US" altLang="nb-NO"/>
          </a:p>
        </p:txBody>
      </p:sp>
    </p:spTree>
    <p:extLst>
      <p:ext uri="{BB962C8B-B14F-4D97-AF65-F5344CB8AC3E}">
        <p14:creationId xmlns:p14="http://schemas.microsoft.com/office/powerpoint/2010/main" val="3662645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328B9ADC-F7C0-49D6-A136-F7A9F48ACE98}" type="datetime1">
              <a:rPr lang="nb-NO" altLang="nb-NO" smtClean="0"/>
              <a:t>05.06.2020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CBD1FD55-9448-4C78-A2C8-C87313B2CBEE}" type="slidenum">
              <a:rPr lang="en-US" altLang="nb-NO"/>
              <a:pPr/>
              <a:t>‹#›</a:t>
            </a:fld>
            <a:endParaRPr lang="en-US" altLang="nb-NO"/>
          </a:p>
        </p:txBody>
      </p:sp>
    </p:spTree>
    <p:extLst>
      <p:ext uri="{BB962C8B-B14F-4D97-AF65-F5344CB8AC3E}">
        <p14:creationId xmlns:p14="http://schemas.microsoft.com/office/powerpoint/2010/main" val="2610498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762000" y="16510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fld id="{07BF778D-F996-401D-8EB1-5F0CAA358A80}" type="datetime1">
              <a:rPr lang="nb-NO" altLang="nb-NO" smtClean="0"/>
              <a:t>05.06.2020</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fld id="{A615D73A-85D6-4665-8960-6C4C203A3F4C}" type="slidenum">
              <a:rPr lang="en-US" altLang="nb-NO"/>
              <a:pPr/>
              <a:t>‹#›</a:t>
            </a:fld>
            <a:endParaRPr lang="en-US" altLang="nb-NO"/>
          </a:p>
        </p:txBody>
      </p:sp>
      <p:pic>
        <p:nvPicPr>
          <p:cNvPr id="2" name="Pictur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23528" y="121196"/>
            <a:ext cx="2649685" cy="197996"/>
          </a:xfrm>
          <a:prstGeom prst="rect">
            <a:avLst/>
          </a:prstGeom>
        </p:spPr>
      </p:pic>
    </p:spTree>
  </p:cSld>
  <p:clrMap bg1="lt1" tx1="dk1" bg2="lt2" tx2="dk2" accent1="accent1" accent2="accent2" accent3="accent3" accent4="accent4" accent5="accent5" accent6="accent6" hlink="hlink" folHlink="folHlink"/>
  <p:sldLayoutIdLst>
    <p:sldLayoutId id="2147483771"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Lst>
  <p:hf sldNum="0" hdr="0" ftr="0" dt="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1D4A8-165E-604B-85FB-535A561BC69F}"/>
              </a:ext>
            </a:extLst>
          </p:cNvPr>
          <p:cNvSpPr>
            <a:spLocks noGrp="1"/>
          </p:cNvSpPr>
          <p:nvPr>
            <p:ph type="title"/>
          </p:nvPr>
        </p:nvSpPr>
        <p:spPr/>
        <p:txBody>
          <a:bodyPr/>
          <a:lstStyle/>
          <a:p>
            <a:r>
              <a:rPr lang="en-NO" dirty="0"/>
              <a:t>Adapt Your Data Management Plan</a:t>
            </a:r>
          </a:p>
        </p:txBody>
      </p:sp>
      <p:sp>
        <p:nvSpPr>
          <p:cNvPr id="3" name="Content Placeholder 2">
            <a:extLst>
              <a:ext uri="{FF2B5EF4-FFF2-40B4-BE49-F238E27FC236}">
                <a16:creationId xmlns:a16="http://schemas.microsoft.com/office/drawing/2014/main" id="{C3933F63-10C5-DD43-A34E-D5F5CF8D0354}"/>
              </a:ext>
            </a:extLst>
          </p:cNvPr>
          <p:cNvSpPr>
            <a:spLocks noGrp="1"/>
          </p:cNvSpPr>
          <p:nvPr>
            <p:ph idx="1"/>
          </p:nvPr>
        </p:nvSpPr>
        <p:spPr/>
        <p:txBody>
          <a:bodyPr/>
          <a:lstStyle/>
          <a:p>
            <a:pPr>
              <a:spcBef>
                <a:spcPts val="0"/>
              </a:spcBef>
              <a:spcAft>
                <a:spcPts val="1200"/>
              </a:spcAft>
            </a:pPr>
            <a:r>
              <a:rPr lang="en-NO" dirty="0">
                <a:latin typeface="Calibri" panose="020F0502020204030204" pitchFamily="34" charset="0"/>
                <a:cs typeface="Calibri" panose="020F0502020204030204" pitchFamily="34" charset="0"/>
              </a:rPr>
              <a:t>The following slides contain an outline for a general DMP as it is required by UiO.</a:t>
            </a:r>
          </a:p>
          <a:p>
            <a:pPr>
              <a:spcBef>
                <a:spcPts val="0"/>
              </a:spcBef>
              <a:spcAft>
                <a:spcPts val="1200"/>
              </a:spcAft>
            </a:pPr>
            <a:r>
              <a:rPr lang="en-NO" dirty="0">
                <a:latin typeface="Calibri" panose="020F0502020204030204" pitchFamily="34" charset="0"/>
                <a:cs typeface="Calibri" panose="020F0502020204030204" pitchFamily="34" charset="0"/>
              </a:rPr>
              <a:t>Some funding agencies have their own templates and specifications, but address the same topics.</a:t>
            </a:r>
          </a:p>
          <a:p>
            <a:pPr>
              <a:spcBef>
                <a:spcPts val="0"/>
              </a:spcBef>
              <a:spcAft>
                <a:spcPts val="1200"/>
              </a:spcAft>
            </a:pPr>
            <a:r>
              <a:rPr lang="en-NO" dirty="0">
                <a:latin typeface="Calibri" panose="020F0502020204030204" pitchFamily="34" charset="0"/>
                <a:cs typeface="Calibri" panose="020F0502020204030204" pitchFamily="34" charset="0"/>
              </a:rPr>
              <a:t>Remember that the DMP is first and foremost a document for yourself, accompanying a project outline and description.</a:t>
            </a:r>
          </a:p>
          <a:p>
            <a:pPr>
              <a:spcBef>
                <a:spcPts val="0"/>
              </a:spcBef>
              <a:spcAft>
                <a:spcPts val="1200"/>
              </a:spcAft>
            </a:pPr>
            <a:r>
              <a:rPr lang="en-NO" dirty="0">
                <a:latin typeface="Calibri" panose="020F0502020204030204" pitchFamily="34" charset="0"/>
                <a:cs typeface="Calibri" panose="020F0502020204030204" pitchFamily="34" charset="0"/>
              </a:rPr>
              <a:t>The contents of the DMP will likely change throughout the life of the project. Adapt your DMP regularly!</a:t>
            </a:r>
          </a:p>
        </p:txBody>
      </p:sp>
    </p:spTree>
    <p:extLst>
      <p:ext uri="{BB962C8B-B14F-4D97-AF65-F5344CB8AC3E}">
        <p14:creationId xmlns:p14="http://schemas.microsoft.com/office/powerpoint/2010/main" val="110835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Zoom Feedback Test</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Open the menu “Participants” and click on “Yes” in the bottom of the menu. Then click on “No”.</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3952609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General Information</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965989726"/>
              </p:ext>
            </p:extLst>
          </p:nvPr>
        </p:nvGraphicFramePr>
        <p:xfrm>
          <a:off x="762000" y="1662113"/>
          <a:ext cx="6834336" cy="2850441"/>
        </p:xfrm>
        <a:graphic>
          <a:graphicData uri="http://schemas.openxmlformats.org/drawingml/2006/table">
            <a:tbl>
              <a:tblPr firstRow="1" firstCol="1" bandRow="1"/>
              <a:tblGrid>
                <a:gridCol w="6834336">
                  <a:extLst>
                    <a:ext uri="{9D8B030D-6E8A-4147-A177-3AD203B41FA5}">
                      <a16:colId xmlns:a16="http://schemas.microsoft.com/office/drawing/2014/main" val="4206100249"/>
                    </a:ext>
                  </a:extLst>
                </a:gridCol>
              </a:tblGrid>
              <a:tr h="311658">
                <a:tc>
                  <a:txBody>
                    <a:bodyPr/>
                    <a:lstStyle/>
                    <a:p>
                      <a:pPr>
                        <a:lnSpc>
                          <a:spcPct val="107000"/>
                        </a:lnSpc>
                        <a:spcAft>
                          <a:spcPts val="0"/>
                        </a:spcAft>
                      </a:pPr>
                      <a:r>
                        <a:rPr lang="nb-NO" sz="1800" dirty="0" err="1">
                          <a:effectLst/>
                          <a:latin typeface="Calibri" panose="020F0502020204030204" pitchFamily="34" charset="0"/>
                          <a:ea typeface="Calibri" panose="020F0502020204030204" pitchFamily="34" charset="0"/>
                          <a:cs typeface="Times New Roman" panose="02020603050405020304" pitchFamily="18" charset="0"/>
                        </a:rPr>
                        <a:t>Title</a:t>
                      </a:r>
                      <a:r>
                        <a:rPr lang="nb-NO" sz="1800" dirty="0">
                          <a:effectLst/>
                          <a:latin typeface="Calibri" panose="020F0502020204030204" pitchFamily="34" charset="0"/>
                          <a:ea typeface="Calibri" panose="020F0502020204030204" pitchFamily="34" charset="0"/>
                          <a:cs typeface="Times New Roman" panose="02020603050405020304" pitchFamily="18" charset="0"/>
                        </a:rPr>
                        <a:t> and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number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5523236"/>
                  </a:ext>
                </a:extLst>
              </a:tr>
              <a:tr h="311658">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Part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800" dirty="0">
                          <a:effectLst/>
                          <a:latin typeface="Calibri" panose="020F0502020204030204" pitchFamily="34" charset="0"/>
                          <a:ea typeface="Calibri" panose="020F0502020204030204" pitchFamily="34" charset="0"/>
                          <a:cs typeface="Times New Roman" panose="02020603050405020304" pitchFamily="18" charset="0"/>
                        </a:rPr>
                        <a:t> a</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larger</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Title</a:t>
                      </a:r>
                      <a:r>
                        <a:rPr lang="nb-NO" sz="1800" dirty="0">
                          <a:effectLst/>
                          <a:latin typeface="Calibri" panose="020F0502020204030204" pitchFamily="34" charset="0"/>
                          <a:ea typeface="Calibri" panose="020F0502020204030204" pitchFamily="34" charset="0"/>
                          <a:cs typeface="Times New Roman" panose="02020603050405020304" pitchFamily="18" charset="0"/>
                        </a:rPr>
                        <a:t> and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number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8262460"/>
                  </a:ext>
                </a:extLst>
              </a:tr>
              <a:tr h="311658">
                <a:tc>
                  <a:txBody>
                    <a:bodyPr/>
                    <a:lstStyle/>
                    <a:p>
                      <a:pPr>
                        <a:lnSpc>
                          <a:spcPct val="107000"/>
                        </a:lnSpc>
                        <a:spcAft>
                          <a:spcPts val="0"/>
                        </a:spcAft>
                      </a:pPr>
                      <a:r>
                        <a:rPr lang="nb-NO" sz="1800" dirty="0" err="1">
                          <a:effectLst/>
                          <a:latin typeface="Calibri" panose="020F0502020204030204" pitchFamily="34" charset="0"/>
                          <a:ea typeface="Calibri" panose="020F0502020204030204" pitchFamily="34" charset="0"/>
                          <a:cs typeface="Times New Roman" panose="02020603050405020304" pitchFamily="18" charset="0"/>
                        </a:rPr>
                        <a:t>Responsible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for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data management plan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name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5421872"/>
                  </a:ext>
                </a:extLst>
              </a:tr>
              <a:tr h="311658">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Principal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investigator</a:t>
                      </a:r>
                      <a:r>
                        <a:rPr lang="nb-NO" sz="1800" dirty="0">
                          <a:effectLst/>
                          <a:latin typeface="Calibri" panose="020F0502020204030204" pitchFamily="34" charset="0"/>
                          <a:ea typeface="Calibri" panose="020F0502020204030204" pitchFamily="34" charset="0"/>
                          <a:cs typeface="Times New Roman" panose="02020603050405020304" pitchFamily="18" charset="0"/>
                        </a:rPr>
                        <a:t> and</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member</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(s)</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2810808"/>
                  </a:ext>
                </a:extLst>
              </a:tr>
              <a:tr h="311658">
                <a:tc>
                  <a:txBody>
                    <a:bodyPr/>
                    <a:lstStyle/>
                    <a:p>
                      <a:pPr>
                        <a:lnSpc>
                          <a:spcPct val="107000"/>
                        </a:lnSpc>
                        <a:spcAft>
                          <a:spcPts val="0"/>
                        </a:spcAft>
                      </a:pPr>
                      <a:r>
                        <a:rPr lang="nb-NO" sz="1800" dirty="0" err="1">
                          <a:effectLst/>
                          <a:latin typeface="Calibri" panose="020F0502020204030204" pitchFamily="34" charset="0"/>
                          <a:ea typeface="Calibri" panose="020F0502020204030204" pitchFamily="34" charset="0"/>
                          <a:cs typeface="Times New Roman" panose="02020603050405020304" pitchFamily="18" charset="0"/>
                        </a:rPr>
                        <a:t>Faculty</a:t>
                      </a:r>
                      <a:r>
                        <a:rPr lang="nb-NO" sz="1800" dirty="0">
                          <a:effectLst/>
                          <a:latin typeface="Calibri" panose="020F0502020204030204" pitchFamily="34" charset="0"/>
                          <a:ea typeface="Calibri" panose="020F0502020204030204" pitchFamily="34" charset="0"/>
                          <a:cs typeface="Times New Roman" panose="02020603050405020304" pitchFamily="18" charset="0"/>
                        </a:rPr>
                        <a:t>-</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and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departmental</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affiliation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4010809"/>
                  </a:ext>
                </a:extLst>
              </a:tr>
              <a:tr h="357177">
                <a:tc>
                  <a:txBody>
                    <a:bodyPr/>
                    <a:lstStyle/>
                    <a:p>
                      <a:pPr>
                        <a:lnSpc>
                          <a:spcPct val="107000"/>
                        </a:lnSpc>
                        <a:spcAft>
                          <a:spcPts val="0"/>
                        </a:spcAft>
                      </a:pPr>
                      <a:r>
                        <a:rPr lang="nb-NO" sz="1800" dirty="0" err="1">
                          <a:effectLst/>
                          <a:latin typeface="Calibri" panose="020F0502020204030204" pitchFamily="34" charset="0"/>
                          <a:ea typeface="Calibri" panose="020F0502020204030204" pitchFamily="34" charset="0"/>
                          <a:cs typeface="Times New Roman" panose="02020603050405020304" pitchFamily="18" charset="0"/>
                        </a:rPr>
                        <a:t>Brief</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description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1357846"/>
                  </a:ext>
                </a:extLst>
              </a:tr>
              <a:tr h="311658">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Project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period</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5812231"/>
                  </a:ext>
                </a:extLst>
              </a:tr>
              <a:tr h="311658">
                <a:tc>
                  <a:txBody>
                    <a:bodyPr/>
                    <a:lstStyle/>
                    <a:p>
                      <a:pPr>
                        <a:lnSpc>
                          <a:spcPct val="107000"/>
                        </a:lnSpc>
                        <a:spcAft>
                          <a:spcPts val="0"/>
                        </a:spcAft>
                      </a:pPr>
                      <a:r>
                        <a:rPr lang="nb-NO" sz="1800" dirty="0" err="1">
                          <a:effectLst/>
                          <a:latin typeface="Calibri" panose="020F0502020204030204" pitchFamily="34" charset="0"/>
                          <a:ea typeface="Calibri" panose="020F0502020204030204" pitchFamily="34" charset="0"/>
                          <a:cs typeface="Times New Roman" panose="02020603050405020304" pitchFamily="18" charset="0"/>
                        </a:rPr>
                        <a:t>Financing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5658687"/>
                  </a:ext>
                </a:extLst>
              </a:tr>
              <a:tr h="311658">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DMP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version</a:t>
                      </a:r>
                      <a:r>
                        <a:rPr lang="nb-NO" sz="1800" dirty="0">
                          <a:effectLst/>
                          <a:latin typeface="Calibri" panose="020F0502020204030204" pitchFamily="34" charset="0"/>
                          <a:ea typeface="Calibri" panose="020F0502020204030204" pitchFamily="34" charset="0"/>
                          <a:cs typeface="Times New Roman" panose="02020603050405020304" pitchFamily="18" charset="0"/>
                        </a:rPr>
                        <a:t> and date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3190310"/>
                  </a:ext>
                </a:extLst>
              </a:tr>
            </a:tbl>
          </a:graphicData>
        </a:graphic>
      </p:graphicFrame>
    </p:spTree>
    <p:extLst>
      <p:ext uri="{BB962C8B-B14F-4D97-AF65-F5344CB8AC3E}">
        <p14:creationId xmlns:p14="http://schemas.microsoft.com/office/powerpoint/2010/main" val="3331655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1</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Are you responsible for the Data Management Plan in your project?</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969665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2</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Do you feel confident providing the general information required for a DMP?</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2604869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Data </a:t>
            </a:r>
            <a:r>
              <a:rPr lang="nb-NO" dirty="0" err="1"/>
              <a:t>Description</a:t>
            </a:r>
            <a:endParaRPr lang="nb-NO"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66838093"/>
              </p:ext>
            </p:extLst>
          </p:nvPr>
        </p:nvGraphicFramePr>
        <p:xfrm>
          <a:off x="764288" y="1480501"/>
          <a:ext cx="6839585" cy="4011550"/>
        </p:xfrm>
        <a:graphic>
          <a:graphicData uri="http://schemas.openxmlformats.org/drawingml/2006/table">
            <a:tbl>
              <a:tblPr firstRow="1" firstCol="1" bandRow="1"/>
              <a:tblGrid>
                <a:gridCol w="6839585">
                  <a:extLst>
                    <a:ext uri="{9D8B030D-6E8A-4147-A177-3AD203B41FA5}">
                      <a16:colId xmlns:a16="http://schemas.microsoft.com/office/drawing/2014/main" val="2180924703"/>
                    </a:ext>
                  </a:extLst>
                </a:gridCol>
              </a:tblGrid>
              <a:tr h="403300">
                <a:tc>
                  <a:txBody>
                    <a:bodyPr/>
                    <a:lstStyle/>
                    <a:p>
                      <a:pPr marL="0" indent="0">
                        <a:lnSpc>
                          <a:spcPct val="107000"/>
                        </a:lnSpc>
                        <a:spcAft>
                          <a:spcPts val="0"/>
                        </a:spcAft>
                        <a:buFont typeface="Arial" panose="020B0604020202020204" pitchFamily="34" charset="0"/>
                        <a:buNone/>
                      </a:pP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Origin</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Data</a:t>
                      </a:r>
                    </a:p>
                    <a:p>
                      <a:pPr marL="285750" indent="-285750">
                        <a:lnSpc>
                          <a:spcPct val="107000"/>
                        </a:lnSpc>
                        <a:spcAft>
                          <a:spcPts val="0"/>
                        </a:spcAft>
                        <a:buFont typeface="Arial" panose="020B0604020202020204" pitchFamily="34" charset="0"/>
                        <a:buChar char="•"/>
                      </a:pPr>
                      <a:r>
                        <a:rPr lang="nb-NO" sz="1600" dirty="0" err="1">
                          <a:effectLst/>
                          <a:latin typeface="Calibri" panose="020F0502020204030204" pitchFamily="34" charset="0"/>
                          <a:ea typeface="Calibri" panose="020F0502020204030204" pitchFamily="34" charset="0"/>
                          <a:cs typeface="Times New Roman" panose="02020603050405020304" pitchFamily="18" charset="0"/>
                        </a:rPr>
                        <a:t>What</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kind</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dirty="0">
                          <a:effectLst/>
                          <a:latin typeface="Calibri" panose="020F0502020204030204" pitchFamily="34" charset="0"/>
                          <a:ea typeface="Calibri" panose="020F0502020204030204" pitchFamily="34" charset="0"/>
                          <a:cs typeface="Times New Roman" panose="02020603050405020304" pitchFamily="18" charset="0"/>
                        </a:rPr>
                        <a:t> be used during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6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If data is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reused</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What</a:t>
                      </a:r>
                      <a:r>
                        <a:rPr lang="nb-NO" sz="1600" dirty="0">
                          <a:effectLst/>
                          <a:latin typeface="Calibri" panose="020F0502020204030204" pitchFamily="34" charset="0"/>
                          <a:ea typeface="Calibri" panose="020F0502020204030204" pitchFamily="34" charset="0"/>
                          <a:cs typeface="Times New Roman" panose="02020603050405020304" pitchFamily="18" charset="0"/>
                        </a:rPr>
                        <a:t> is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scope</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volume</a:t>
                      </a:r>
                      <a:r>
                        <a:rPr lang="nb-NO" sz="1600" dirty="0">
                          <a:effectLst/>
                          <a:latin typeface="Calibri" panose="020F0502020204030204" pitchFamily="34" charset="0"/>
                          <a:ea typeface="Calibri" panose="020F0502020204030204" pitchFamily="34" charset="0"/>
                          <a:cs typeface="Times New Roman" panose="02020603050405020304" pitchFamily="18" charset="0"/>
                        </a:rPr>
                        <a:t>, format?</a:t>
                      </a: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How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are</a:t>
                      </a:r>
                      <a:r>
                        <a:rPr lang="nb-NO" sz="1600" dirty="0">
                          <a:effectLst/>
                          <a:latin typeface="Calibri" panose="020F0502020204030204" pitchFamily="34" charset="0"/>
                          <a:ea typeface="Calibri" panose="020F0502020204030204" pitchFamily="34" charset="0"/>
                          <a:cs typeface="Times New Roman" panose="02020603050405020304" pitchFamily="18" charset="0"/>
                        </a:rPr>
                        <a:t> different data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sources</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integrated</a:t>
                      </a:r>
                      <a:r>
                        <a:rPr lang="nb-NO" sz="16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If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new</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 is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collected</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why</a:t>
                      </a:r>
                      <a:r>
                        <a:rPr lang="nb-NO" sz="1600" dirty="0">
                          <a:effectLst/>
                          <a:latin typeface="Calibri" panose="020F0502020204030204" pitchFamily="34" charset="0"/>
                          <a:ea typeface="Calibri" panose="020F0502020204030204" pitchFamily="34" charset="0"/>
                          <a:cs typeface="Times New Roman" panose="02020603050405020304" pitchFamily="18" charset="0"/>
                        </a:rPr>
                        <a:t> is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this</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necessary</a:t>
                      </a:r>
                      <a:r>
                        <a:rPr lang="nb-NO" sz="16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3614512"/>
                  </a:ext>
                </a:extLst>
              </a:tr>
              <a:tr h="403300">
                <a:tc>
                  <a:txBody>
                    <a:bodyPr/>
                    <a:lstStyle/>
                    <a:p>
                      <a:pPr>
                        <a:lnSpc>
                          <a:spcPct val="107000"/>
                        </a:lnSpc>
                        <a:spcAft>
                          <a:spcPts val="0"/>
                        </a:spcAft>
                      </a:pPr>
                      <a:r>
                        <a:rPr lang="nb-NO" sz="1800" b="1" dirty="0">
                          <a:effectLst/>
                          <a:latin typeface="Calibri" panose="020F0502020204030204" pitchFamily="34" charset="0"/>
                          <a:ea typeface="Calibri" panose="020F0502020204030204" pitchFamily="34" charset="0"/>
                          <a:cs typeface="Times New Roman" panose="02020603050405020304" pitchFamily="18" charset="0"/>
                        </a:rPr>
                        <a:t>Data Collection</a:t>
                      </a:r>
                      <a:endParaRPr lang="nb-NO" sz="1800" b="1" baseline="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How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data be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collected</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Is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specific</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software</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or hardware – or staff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required</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Who is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responsible</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for data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collection</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During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which</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period</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data be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collected</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Where</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data be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collected</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136990"/>
                  </a:ext>
                </a:extLst>
              </a:tr>
              <a:tr h="360040">
                <a:tc>
                  <a:txBody>
                    <a:bodyPr/>
                    <a:lstStyle/>
                    <a:p>
                      <a:pPr>
                        <a:lnSpc>
                          <a:spcPct val="107000"/>
                        </a:lnSpc>
                        <a:spcAft>
                          <a:spcPts val="0"/>
                        </a:spcAft>
                      </a:pPr>
                      <a:r>
                        <a:rPr lang="nb-NO" sz="1800" b="1" dirty="0">
                          <a:effectLst/>
                          <a:latin typeface="Calibri" panose="020F0502020204030204" pitchFamily="34" charset="0"/>
                          <a:ea typeface="Calibri" panose="020F0502020204030204" pitchFamily="34" charset="0"/>
                          <a:cs typeface="Times New Roman" panose="02020603050405020304" pitchFamily="18" charset="0"/>
                        </a:rPr>
                        <a:t>Types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Data</a:t>
                      </a:r>
                    </a:p>
                    <a:p>
                      <a:pPr marL="285750" indent="-285750">
                        <a:lnSpc>
                          <a:spcPct val="107000"/>
                        </a:lnSpc>
                        <a:spcAft>
                          <a:spcPts val="0"/>
                        </a:spcAft>
                        <a:buFont typeface="Arial" panose="020B0604020202020204" pitchFamily="34" charset="0"/>
                        <a:buChar char="•"/>
                      </a:pPr>
                      <a:r>
                        <a:rPr lang="nb-NO" sz="1600" dirty="0" err="1">
                          <a:effectLst/>
                          <a:latin typeface="Calibri" panose="020F0502020204030204" pitchFamily="34" charset="0"/>
                          <a:ea typeface="Calibri" panose="020F0502020204030204" pitchFamily="34" charset="0"/>
                          <a:cs typeface="Times New Roman" panose="02020603050405020304" pitchFamily="18" charset="0"/>
                        </a:rPr>
                        <a:t>What</a:t>
                      </a:r>
                      <a:r>
                        <a:rPr lang="nb-NO" sz="1600" dirty="0">
                          <a:effectLst/>
                          <a:latin typeface="Calibri" panose="020F0502020204030204" pitchFamily="34" charset="0"/>
                          <a:ea typeface="Calibri" panose="020F0502020204030204" pitchFamily="34" charset="0"/>
                          <a:cs typeface="Times New Roman" panose="02020603050405020304" pitchFamily="18" charset="0"/>
                        </a:rPr>
                        <a:t> type(s)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dirty="0">
                          <a:effectLst/>
                          <a:latin typeface="Calibri" panose="020F0502020204030204" pitchFamily="34" charset="0"/>
                          <a:ea typeface="Calibri" panose="020F0502020204030204" pitchFamily="34" charset="0"/>
                          <a:cs typeface="Times New Roman" panose="02020603050405020304" pitchFamily="18" charset="0"/>
                        </a:rPr>
                        <a:t> be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collected</a:t>
                      </a:r>
                      <a:r>
                        <a:rPr lang="nb-NO" sz="16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dirty="0" err="1">
                          <a:effectLst/>
                          <a:latin typeface="Calibri" panose="020F0502020204030204" pitchFamily="34" charset="0"/>
                          <a:ea typeface="Calibri" panose="020F0502020204030204" pitchFamily="34" charset="0"/>
                          <a:cs typeface="Times New Roman" panose="02020603050405020304" pitchFamily="18" charset="0"/>
                        </a:rPr>
                        <a:t>What</a:t>
                      </a:r>
                      <a:r>
                        <a:rPr lang="nb-NO" sz="1600" dirty="0">
                          <a:effectLst/>
                          <a:latin typeface="Calibri" panose="020F0502020204030204" pitchFamily="34" charset="0"/>
                          <a:ea typeface="Calibri" panose="020F0502020204030204" pitchFamily="34" charset="0"/>
                          <a:cs typeface="Times New Roman" panose="02020603050405020304" pitchFamily="18" charset="0"/>
                        </a:rPr>
                        <a:t> is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scope</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quantity</a:t>
                      </a:r>
                      <a:r>
                        <a:rPr lang="nb-NO" sz="1600" dirty="0">
                          <a:effectLst/>
                          <a:latin typeface="Calibri" panose="020F0502020204030204" pitchFamily="34" charset="0"/>
                          <a:ea typeface="Calibri" panose="020F0502020204030204" pitchFamily="34" charset="0"/>
                          <a:cs typeface="Times New Roman" panose="02020603050405020304" pitchFamily="18" charset="0"/>
                        </a:rPr>
                        <a:t> and format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600" dirty="0">
                          <a:effectLst/>
                          <a:latin typeface="Calibri" panose="020F0502020204030204" pitchFamily="34" charset="0"/>
                          <a:ea typeface="Calibri" panose="020F0502020204030204" pitchFamily="34" charset="0"/>
                          <a:cs typeface="Times New Roman" panose="02020603050405020304" pitchFamily="18" charset="0"/>
                        </a:rPr>
                        <a:t> material?</a:t>
                      </a:r>
                    </a:p>
                    <a:p>
                      <a:pPr marL="285750" indent="-285750">
                        <a:lnSpc>
                          <a:spcPct val="107000"/>
                        </a:lnSpc>
                        <a:spcAft>
                          <a:spcPts val="0"/>
                        </a:spcAft>
                        <a:buFont typeface="Arial" panose="020B0604020202020204" pitchFamily="34" charset="0"/>
                        <a:buChar char="•"/>
                      </a:pPr>
                      <a:r>
                        <a:rPr lang="nb-NO" sz="1600" dirty="0" err="1">
                          <a:effectLst/>
                          <a:latin typeface="Calibri" panose="020F0502020204030204" pitchFamily="34" charset="0"/>
                          <a:ea typeface="Calibri" panose="020F0502020204030204" pitchFamily="34" charset="0"/>
                          <a:cs typeface="Times New Roman" panose="02020603050405020304" pitchFamily="18" charset="0"/>
                        </a:rPr>
                        <a:t>What</a:t>
                      </a:r>
                      <a:r>
                        <a:rPr lang="nb-NO" sz="1600" dirty="0">
                          <a:effectLst/>
                          <a:latin typeface="Calibri" panose="020F0502020204030204" pitchFamily="34" charset="0"/>
                          <a:ea typeface="Calibri" panose="020F0502020204030204" pitchFamily="34" charset="0"/>
                          <a:cs typeface="Times New Roman" panose="02020603050405020304" pitchFamily="18" charset="0"/>
                        </a:rPr>
                        <a:t> is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600" dirty="0">
                          <a:effectLst/>
                          <a:latin typeface="Calibri" panose="020F0502020204030204" pitchFamily="34" charset="0"/>
                          <a:ea typeface="Calibri" panose="020F0502020204030204" pitchFamily="34" charset="0"/>
                          <a:cs typeface="Times New Roman" panose="02020603050405020304" pitchFamily="18" charset="0"/>
                        </a:rPr>
                        <a:t> total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amount</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collected</a:t>
                      </a:r>
                      <a:r>
                        <a:rPr lang="nb-NO" sz="1600" dirty="0">
                          <a:effectLst/>
                          <a:latin typeface="Calibri" panose="020F0502020204030204" pitchFamily="34" charset="0"/>
                          <a:ea typeface="Calibri" panose="020F0502020204030204" pitchFamily="34" charset="0"/>
                          <a:cs typeface="Times New Roman" panose="02020603050405020304" pitchFamily="18" charset="0"/>
                        </a:rPr>
                        <a:t> (MB/GB/TB/PT)?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3897977"/>
                  </a:ext>
                </a:extLst>
              </a:tr>
            </a:tbl>
          </a:graphicData>
        </a:graphic>
      </p:graphicFrame>
    </p:spTree>
    <p:extLst>
      <p:ext uri="{BB962C8B-B14F-4D97-AF65-F5344CB8AC3E}">
        <p14:creationId xmlns:p14="http://schemas.microsoft.com/office/powerpoint/2010/main" val="3977064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3</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Are you planning to collect or generate entirely new data?</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4222669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4</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Are you planning to reuse (someone else’s) data?</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2447309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Access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27639355"/>
              </p:ext>
            </p:extLst>
          </p:nvPr>
        </p:nvGraphicFramePr>
        <p:xfrm>
          <a:off x="762000" y="1632397"/>
          <a:ext cx="6701993" cy="2051540"/>
        </p:xfrm>
        <a:graphic>
          <a:graphicData uri="http://schemas.openxmlformats.org/drawingml/2006/table">
            <a:tbl>
              <a:tblPr firstRow="1" firstCol="1" bandRow="1"/>
              <a:tblGrid>
                <a:gridCol w="6701993">
                  <a:extLst>
                    <a:ext uri="{9D8B030D-6E8A-4147-A177-3AD203B41FA5}">
                      <a16:colId xmlns:a16="http://schemas.microsoft.com/office/drawing/2014/main" val="2508654757"/>
                    </a:ext>
                  </a:extLst>
                </a:gridCol>
              </a:tblGrid>
              <a:tr h="0">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Who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should</a:t>
                      </a:r>
                      <a:r>
                        <a:rPr lang="nb-NO" sz="1800" dirty="0">
                          <a:effectLst/>
                          <a:latin typeface="Calibri" panose="020F0502020204030204" pitchFamily="34" charset="0"/>
                          <a:ea typeface="Calibri" panose="020F0502020204030204" pitchFamily="34" charset="0"/>
                          <a:cs typeface="Times New Roman" panose="02020603050405020304" pitchFamily="18" charset="0"/>
                        </a:rPr>
                        <a:t> have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access</a:t>
                      </a:r>
                      <a:r>
                        <a:rPr lang="nb-NO" sz="1800" dirty="0">
                          <a:effectLst/>
                          <a:latin typeface="Calibri" panose="020F0502020204030204" pitchFamily="34" charset="0"/>
                          <a:ea typeface="Calibri" panose="020F0502020204030204" pitchFamily="34" charset="0"/>
                          <a:cs typeface="Times New Roman" panose="02020603050405020304" pitchFamily="18" charset="0"/>
                        </a:rPr>
                        <a:t> to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800" dirty="0">
                          <a:effectLst/>
                          <a:latin typeface="Calibri" panose="020F0502020204030204" pitchFamily="34" charset="0"/>
                          <a:ea typeface="Calibri" panose="020F0502020204030204" pitchFamily="34" charset="0"/>
                          <a:cs typeface="Times New Roman" panose="02020603050405020304" pitchFamily="18" charset="0"/>
                        </a:rPr>
                        <a:t> data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throughout</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800" dirty="0">
                          <a:effectLst/>
                          <a:latin typeface="Calibri" panose="020F0502020204030204" pitchFamily="34" charset="0"/>
                          <a:ea typeface="Calibri" panose="020F0502020204030204" pitchFamily="34" charset="0"/>
                          <a:cs typeface="Times New Roman" panose="02020603050405020304" pitchFamily="18" charset="0"/>
                        </a:rPr>
                        <a:t> research</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8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nb-NO" sz="2400" dirty="0">
                          <a:effectLst/>
                          <a:latin typeface="Calibri" panose="020F0502020204030204" pitchFamily="34" charset="0"/>
                          <a:ea typeface="Calibri" panose="020F0502020204030204" pitchFamily="34" charset="0"/>
                          <a:cs typeface="Times New Roman" panose="02020603050405020304" pitchFamily="18" charset="0"/>
                        </a:rPr>
                        <a:t>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8236509"/>
                  </a:ext>
                </a:extLst>
              </a:tr>
              <a:tr h="779698">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How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access</a:t>
                      </a:r>
                      <a:r>
                        <a:rPr lang="nb-NO" sz="1800" dirty="0">
                          <a:effectLst/>
                          <a:latin typeface="Calibri" panose="020F0502020204030204" pitchFamily="34" charset="0"/>
                          <a:ea typeface="Calibri" panose="020F0502020204030204" pitchFamily="34" charset="0"/>
                          <a:cs typeface="Times New Roman" panose="02020603050405020304" pitchFamily="18" charset="0"/>
                        </a:rPr>
                        <a:t> be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managed</a:t>
                      </a:r>
                      <a:r>
                        <a:rPr lang="nb-NO" sz="18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nb-NO" sz="2400" dirty="0">
                          <a:effectLst/>
                          <a:latin typeface="Calibri" panose="020F0502020204030204" pitchFamily="34" charset="0"/>
                          <a:ea typeface="Calibri" panose="020F0502020204030204" pitchFamily="34" charset="0"/>
                          <a:cs typeface="Times New Roman" panose="02020603050405020304" pitchFamily="18" charset="0"/>
                        </a:rPr>
                        <a:t>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7407944"/>
                  </a:ext>
                </a:extLst>
              </a:tr>
              <a:tr h="0">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Who is</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responsible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for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managing</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access</a:t>
                      </a:r>
                      <a:r>
                        <a:rPr lang="nb-NO" sz="18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3664220"/>
                  </a:ext>
                </a:extLst>
              </a:tr>
            </a:tbl>
          </a:graphicData>
        </a:graphic>
      </p:graphicFrame>
    </p:spTree>
    <p:extLst>
      <p:ext uri="{BB962C8B-B14F-4D97-AF65-F5344CB8AC3E}">
        <p14:creationId xmlns:p14="http://schemas.microsoft.com/office/powerpoint/2010/main" val="2079353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5</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Are you planning to share your data with colleagues affiliated with your project?</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1755428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6</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Are you planning to share data with colleagues outside of your project?</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2049441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Organisation</a:t>
            </a:r>
            <a:r>
              <a:rPr lang="nb-NO" dirty="0"/>
              <a:t> and </a:t>
            </a:r>
            <a:r>
              <a:rPr lang="nb-NO" dirty="0" err="1"/>
              <a:t>Documentation</a:t>
            </a:r>
            <a:r>
              <a:rPr lang="nb-NO" dirty="0"/>
              <a:t/>
            </a:r>
            <a:br>
              <a:rPr lang="nb-NO" dirty="0"/>
            </a:br>
            <a:endParaRPr lang="nb-NO"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65417757"/>
              </p:ext>
            </p:extLst>
          </p:nvPr>
        </p:nvGraphicFramePr>
        <p:xfrm>
          <a:off x="757795" y="1417340"/>
          <a:ext cx="7272808" cy="4305047"/>
        </p:xfrm>
        <a:graphic>
          <a:graphicData uri="http://schemas.openxmlformats.org/drawingml/2006/table">
            <a:tbl>
              <a:tblPr firstRow="1" firstCol="1" bandRow="1"/>
              <a:tblGrid>
                <a:gridCol w="7272808">
                  <a:extLst>
                    <a:ext uri="{9D8B030D-6E8A-4147-A177-3AD203B41FA5}">
                      <a16:colId xmlns:a16="http://schemas.microsoft.com/office/drawing/2014/main" val="1324603013"/>
                    </a:ext>
                  </a:extLst>
                </a:gridCol>
              </a:tblGrid>
              <a:tr h="243205">
                <a:tc>
                  <a:txBody>
                    <a:bodyPr/>
                    <a:lstStyle/>
                    <a:p>
                      <a:pPr>
                        <a:lnSpc>
                          <a:spcPct val="107000"/>
                        </a:lnSpc>
                        <a:spcAft>
                          <a:spcPts val="0"/>
                        </a:spcAft>
                      </a:pPr>
                      <a:r>
                        <a:rPr lang="nb-NO" sz="1800" b="1" dirty="0">
                          <a:effectLst/>
                          <a:latin typeface="Calibri" panose="020F0502020204030204" pitchFamily="34" charset="0"/>
                          <a:ea typeface="Calibri" panose="020F0502020204030204" pitchFamily="34" charset="0"/>
                          <a:cs typeface="Times New Roman" panose="02020603050405020304" pitchFamily="18" charset="0"/>
                        </a:rPr>
                        <a:t>Data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Organisation</a:t>
                      </a:r>
                      <a:endParaRPr lang="nb-NO" sz="1800" b="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How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you</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organise</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your</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a:t>
                      </a: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Will data be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organised</a:t>
                      </a:r>
                      <a:r>
                        <a:rPr lang="nb-NO" sz="1600" dirty="0">
                          <a:effectLst/>
                          <a:latin typeface="Calibri" panose="020F0502020204030204" pitchFamily="34" charset="0"/>
                          <a:ea typeface="Calibri" panose="020F0502020204030204" pitchFamily="34" charset="0"/>
                          <a:cs typeface="Times New Roman" panose="02020603050405020304" pitchFamily="18" charset="0"/>
                        </a:rPr>
                        <a:t> in simple files or databases?</a:t>
                      </a: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How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quality</a:t>
                      </a:r>
                      <a:r>
                        <a:rPr lang="nb-NO" sz="1600" dirty="0">
                          <a:effectLst/>
                          <a:latin typeface="Calibri" panose="020F0502020204030204" pitchFamily="34" charset="0"/>
                          <a:ea typeface="Calibri" panose="020F0502020204030204" pitchFamily="34" charset="0"/>
                          <a:cs typeface="Times New Roman" panose="02020603050405020304" pitchFamily="18" charset="0"/>
                        </a:rPr>
                        <a:t> during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600" dirty="0">
                          <a:effectLst/>
                          <a:latin typeface="Calibri" panose="020F0502020204030204" pitchFamily="34" charset="0"/>
                          <a:ea typeface="Calibri" panose="020F0502020204030204" pitchFamily="34" charset="0"/>
                          <a:cs typeface="Times New Roman" panose="02020603050405020304" pitchFamily="18" charset="0"/>
                        </a:rPr>
                        <a:t> be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ensured</a:t>
                      </a:r>
                      <a:r>
                        <a:rPr lang="nb-NO" sz="16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If data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consists</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many</a:t>
                      </a:r>
                      <a:r>
                        <a:rPr lang="nb-NO" sz="1600" dirty="0">
                          <a:effectLst/>
                          <a:latin typeface="Calibri" panose="020F0502020204030204" pitchFamily="34" charset="0"/>
                          <a:ea typeface="Calibri" panose="020F0502020204030204" pitchFamily="34" charset="0"/>
                          <a:cs typeface="Times New Roman" panose="02020603050405020304" pitchFamily="18" charset="0"/>
                        </a:rPr>
                        <a:t> different file types,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how</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you</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structure</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0523903"/>
                  </a:ext>
                </a:extLst>
              </a:tr>
              <a:tr h="243205">
                <a:tc>
                  <a:txBody>
                    <a:bodyPr/>
                    <a:lstStyle/>
                    <a:p>
                      <a:pPr marL="0" indent="0">
                        <a:lnSpc>
                          <a:spcPct val="107000"/>
                        </a:lnSpc>
                        <a:spcAft>
                          <a:spcPts val="0"/>
                        </a:spcAft>
                        <a:buFont typeface="Arial" panose="020B0604020202020204" pitchFamily="34" charset="0"/>
                        <a:buNone/>
                      </a:pPr>
                      <a:r>
                        <a:rPr lang="nb-NO" sz="1800" b="1" dirty="0">
                          <a:effectLst/>
                          <a:latin typeface="Calibri" panose="020F0502020204030204" pitchFamily="34" charset="0"/>
                          <a:ea typeface="Calibri" panose="020F0502020204030204" pitchFamily="34" charset="0"/>
                          <a:cs typeface="Times New Roman" panose="02020603050405020304" pitchFamily="18" charset="0"/>
                        </a:rPr>
                        <a:t>File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Structure</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&amp;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Names</a:t>
                      </a:r>
                      <a:endParaRPr lang="nb-NO" sz="1800" b="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How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you</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structure</a:t>
                      </a:r>
                      <a:r>
                        <a:rPr lang="nb-NO" sz="1600" dirty="0">
                          <a:effectLst/>
                          <a:latin typeface="Calibri" panose="020F0502020204030204" pitchFamily="34" charset="0"/>
                          <a:ea typeface="Calibri" panose="020F0502020204030204" pitchFamily="34" charset="0"/>
                          <a:cs typeface="Times New Roman" panose="02020603050405020304" pitchFamily="18" charset="0"/>
                        </a:rPr>
                        <a:t> and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name</a:t>
                      </a:r>
                      <a:r>
                        <a:rPr lang="nb-NO" sz="1600" dirty="0">
                          <a:effectLst/>
                          <a:latin typeface="Calibri" panose="020F0502020204030204" pitchFamily="34" charset="0"/>
                          <a:ea typeface="Calibri" panose="020F0502020204030204" pitchFamily="34" charset="0"/>
                          <a:cs typeface="Times New Roman" panose="02020603050405020304" pitchFamily="18" charset="0"/>
                        </a:rPr>
                        <a:t> folders?</a:t>
                      </a: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How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will</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you</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structure</a:t>
                      </a:r>
                      <a:r>
                        <a:rPr lang="nb-NO" sz="1600" dirty="0">
                          <a:effectLst/>
                          <a:latin typeface="Calibri" panose="020F0502020204030204" pitchFamily="34" charset="0"/>
                          <a:ea typeface="Calibri" panose="020F0502020204030204" pitchFamily="34" charset="0"/>
                          <a:cs typeface="Times New Roman" panose="02020603050405020304" pitchFamily="18" charset="0"/>
                        </a:rPr>
                        <a:t> and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name</a:t>
                      </a:r>
                      <a:r>
                        <a:rPr lang="nb-NO" sz="1600" dirty="0">
                          <a:effectLst/>
                          <a:latin typeface="Calibri" panose="020F0502020204030204" pitchFamily="34" charset="0"/>
                          <a:ea typeface="Calibri" panose="020F0502020204030204" pitchFamily="34" charset="0"/>
                          <a:cs typeface="Times New Roman" panose="02020603050405020304" pitchFamily="18" charset="0"/>
                        </a:rPr>
                        <a:t> files?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0382220"/>
                  </a:ext>
                </a:extLst>
              </a:tr>
              <a:tr h="243205">
                <a:tc>
                  <a:txBody>
                    <a:bodyPr/>
                    <a:lstStyle/>
                    <a:p>
                      <a:pPr>
                        <a:lnSpc>
                          <a:spcPct val="107000"/>
                        </a:lnSpc>
                        <a:spcAft>
                          <a:spcPts val="0"/>
                        </a:spcAft>
                      </a:pPr>
                      <a:r>
                        <a:rPr lang="en-GB" sz="1800" b="1"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Documentation</a:t>
                      </a:r>
                    </a:p>
                    <a:p>
                      <a:pPr marL="285750" indent="-285750">
                        <a:lnSpc>
                          <a:spcPct val="107000"/>
                        </a:lnSpc>
                        <a:spcAft>
                          <a:spcPts val="0"/>
                        </a:spcAft>
                        <a:buFont typeface="Arial" panose="020B0604020202020204" pitchFamily="34" charset="0"/>
                        <a:buChar char="•"/>
                      </a:pPr>
                      <a:r>
                        <a:rPr lang="en-GB" sz="16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How will the data be documented so that they are comprehensible and reusable for yourself and others, also in the long term?</a:t>
                      </a:r>
                    </a:p>
                    <a:p>
                      <a:pPr marL="285750" indent="-285750">
                        <a:lnSpc>
                          <a:spcPct val="107000"/>
                        </a:lnSpc>
                        <a:spcAft>
                          <a:spcPts val="0"/>
                        </a:spcAft>
                        <a:buFont typeface="Arial" panose="020B0604020202020204" pitchFamily="34" charset="0"/>
                        <a:buChar char="•"/>
                      </a:pPr>
                      <a:r>
                        <a:rPr lang="en-GB" sz="1600" kern="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How will documentation be structured?</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9299126"/>
                  </a:ext>
                </a:extLst>
              </a:tr>
              <a:tr h="243205">
                <a:tc>
                  <a:txBody>
                    <a:bodyPr/>
                    <a:lstStyle/>
                    <a:p>
                      <a:pPr marL="0" marR="0" lvl="0" indent="0" algn="l" defTabSz="362925" rtl="0" eaLnBrk="1" fontAlgn="auto" latinLnBrk="0" hangingPunct="1">
                        <a:lnSpc>
                          <a:spcPct val="107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Metadata</a:t>
                      </a:r>
                    </a:p>
                    <a:p>
                      <a:pPr marL="285750" marR="0" lvl="0" indent="-285750" algn="l" defTabSz="362925"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What</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kind</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of</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metadata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will</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be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provided</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with</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the</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collected</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generated</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reused</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data?</a:t>
                      </a:r>
                    </a:p>
                    <a:p>
                      <a:pPr marL="285750" marR="0" lvl="0" indent="-285750" algn="l" defTabSz="362925"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How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will</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metadata for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each</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object</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be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created</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p>
                    <a:p>
                      <a:pPr marL="285750" marR="0" lvl="0" indent="-285750" algn="l" defTabSz="362925"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(If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applicable</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itchFamily="2" charset="2"/>
                        </a:rPr>
                        <a:t>)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itchFamily="2" charset="2"/>
                        </a:rPr>
                        <a:t>What</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itchFamily="2" charset="2"/>
                        </a:rPr>
                        <a:t> metadata standard(s)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itchFamily="2" charset="2"/>
                        </a:rPr>
                        <a:t>will</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itchFamily="2" charset="2"/>
                        </a:rPr>
                        <a:t>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itchFamily="2" charset="2"/>
                        </a:rPr>
                        <a:t>you</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itchFamily="2" charset="2"/>
                        </a:rPr>
                        <a:t> </a:t>
                      </a:r>
                      <a:r>
                        <a:rPr kumimoji="0" lang="nb-NO"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itchFamily="2" charset="2"/>
                        </a:rPr>
                        <a:t>use</a:t>
                      </a:r>
                      <a:r>
                        <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Wingdings" pitchFamily="2" charset="2"/>
                        </a:rPr>
                        <a:t>?</a:t>
                      </a:r>
                      <a:endParaRPr kumimoji="0" lang="nb-NO"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6716205"/>
                  </a:ext>
                </a:extLst>
              </a:tr>
            </a:tbl>
          </a:graphicData>
        </a:graphic>
      </p:graphicFrame>
    </p:spTree>
    <p:extLst>
      <p:ext uri="{BB962C8B-B14F-4D97-AF65-F5344CB8AC3E}">
        <p14:creationId xmlns:p14="http://schemas.microsoft.com/office/powerpoint/2010/main" val="908117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7</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Are you aware of metadata standards in your field of research?</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893396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Legal and </a:t>
            </a:r>
            <a:r>
              <a:rPr lang="nb-NO" dirty="0" err="1"/>
              <a:t>Ethical</a:t>
            </a:r>
            <a:r>
              <a:rPr lang="nb-NO" dirty="0"/>
              <a:t> </a:t>
            </a:r>
            <a:r>
              <a:rPr lang="nb-NO" dirty="0" err="1"/>
              <a:t>Aspects</a:t>
            </a:r>
            <a:endParaRPr lang="nb-NO"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04485604"/>
              </p:ext>
            </p:extLst>
          </p:nvPr>
        </p:nvGraphicFramePr>
        <p:xfrm>
          <a:off x="795304" y="1662113"/>
          <a:ext cx="6840760" cy="1173988"/>
        </p:xfrm>
        <a:graphic>
          <a:graphicData uri="http://schemas.openxmlformats.org/drawingml/2006/table">
            <a:tbl>
              <a:tblPr firstRow="1" firstCol="1" bandRow="1"/>
              <a:tblGrid>
                <a:gridCol w="6840760">
                  <a:extLst>
                    <a:ext uri="{9D8B030D-6E8A-4147-A177-3AD203B41FA5}">
                      <a16:colId xmlns:a16="http://schemas.microsoft.com/office/drawing/2014/main" val="1749531697"/>
                    </a:ext>
                  </a:extLst>
                </a:gridCol>
              </a:tblGrid>
              <a:tr h="0">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Calibri" panose="020F0502020204030204" pitchFamily="34" charset="0"/>
                        </a:rPr>
                        <a:t>How </a:t>
                      </a:r>
                      <a:r>
                        <a:rPr lang="nb-NO" sz="1800" dirty="0" err="1">
                          <a:effectLst/>
                          <a:latin typeface="Calibri" panose="020F0502020204030204" pitchFamily="34" charset="0"/>
                          <a:ea typeface="Calibri" panose="020F0502020204030204" pitchFamily="34" charset="0"/>
                          <a:cs typeface="Calibri" panose="020F0502020204030204" pitchFamily="34" charset="0"/>
                        </a:rPr>
                        <a:t>will</a:t>
                      </a:r>
                      <a:r>
                        <a:rPr lang="nb-NO" sz="1800" dirty="0">
                          <a:effectLst/>
                          <a:latin typeface="Calibri" panose="020F0502020204030204" pitchFamily="34" charset="0"/>
                          <a:ea typeface="Calibri" panose="020F0502020204030204" pitchFamily="34" charset="0"/>
                          <a:cs typeface="Calibri" panose="020F0502020204030204" pitchFamily="34" charset="0"/>
                        </a:rPr>
                        <a:t> </a:t>
                      </a:r>
                      <a:r>
                        <a:rPr lang="nb-NO" sz="1800" dirty="0" err="1">
                          <a:effectLst/>
                          <a:latin typeface="Calibri" panose="020F0502020204030204" pitchFamily="34" charset="0"/>
                          <a:ea typeface="Calibri" panose="020F0502020204030204" pitchFamily="34" charset="0"/>
                          <a:cs typeface="Calibri" panose="020F0502020204030204" pitchFamily="34" charset="0"/>
                        </a:rPr>
                        <a:t>you</a:t>
                      </a:r>
                      <a:r>
                        <a:rPr lang="nb-NO" sz="1800" dirty="0">
                          <a:effectLst/>
                          <a:latin typeface="Calibri" panose="020F0502020204030204" pitchFamily="34" charset="0"/>
                          <a:ea typeface="Calibri" panose="020F0502020204030204" pitchFamily="34" charset="0"/>
                          <a:cs typeface="Calibri" panose="020F0502020204030204" pitchFamily="34" charset="0"/>
                        </a:rPr>
                        <a:t> </a:t>
                      </a:r>
                      <a:r>
                        <a:rPr lang="nb-NO" sz="1800" dirty="0" err="1">
                          <a:effectLst/>
                          <a:latin typeface="Calibri" panose="020F0502020204030204" pitchFamily="34" charset="0"/>
                          <a:ea typeface="Calibri" panose="020F0502020204030204" pitchFamily="34" charset="0"/>
                          <a:cs typeface="Calibri" panose="020F0502020204030204" pitchFamily="34" charset="0"/>
                        </a:rPr>
                        <a:t>ascertain</a:t>
                      </a:r>
                      <a:r>
                        <a:rPr lang="nb-NO" sz="1800" dirty="0">
                          <a:effectLst/>
                          <a:latin typeface="Calibri" panose="020F0502020204030204" pitchFamily="34" charset="0"/>
                          <a:ea typeface="Calibri" panose="020F0502020204030204" pitchFamily="34" charset="0"/>
                          <a:cs typeface="Calibri" panose="020F0502020204030204" pitchFamily="34" charset="0"/>
                        </a:rPr>
                        <a:t> </a:t>
                      </a:r>
                      <a:r>
                        <a:rPr lang="nb-NO" sz="1800" dirty="0" err="1">
                          <a:effectLst/>
                          <a:latin typeface="Calibri" panose="020F0502020204030204" pitchFamily="34" charset="0"/>
                          <a:ea typeface="Calibri" panose="020F0502020204030204" pitchFamily="34" charset="0"/>
                          <a:cs typeface="Calibri" panose="020F0502020204030204" pitchFamily="34" charset="0"/>
                        </a:rPr>
                        <a:t>that</a:t>
                      </a:r>
                      <a:r>
                        <a:rPr lang="nb-NO" sz="1800" dirty="0">
                          <a:effectLst/>
                          <a:latin typeface="Calibri" panose="020F0502020204030204" pitchFamily="34" charset="0"/>
                          <a:ea typeface="Calibri" panose="020F0502020204030204" pitchFamily="34" charset="0"/>
                          <a:cs typeface="Calibri" panose="020F0502020204030204" pitchFamily="34" charset="0"/>
                        </a:rPr>
                        <a:t> </a:t>
                      </a:r>
                      <a:r>
                        <a:rPr lang="nb-NO" sz="1800" dirty="0" err="1">
                          <a:effectLst/>
                          <a:latin typeface="Calibri" panose="020F0502020204030204" pitchFamily="34" charset="0"/>
                          <a:ea typeface="Calibri" panose="020F0502020204030204" pitchFamily="34" charset="0"/>
                          <a:cs typeface="Calibri" panose="020F0502020204030204" pitchFamily="34" charset="0"/>
                        </a:rPr>
                        <a:t>ethical</a:t>
                      </a:r>
                      <a:r>
                        <a:rPr lang="nb-NO" sz="1800" dirty="0">
                          <a:effectLst/>
                          <a:latin typeface="Calibri" panose="020F0502020204030204" pitchFamily="34" charset="0"/>
                          <a:ea typeface="Calibri" panose="020F0502020204030204" pitchFamily="34" charset="0"/>
                          <a:cs typeface="Calibri" panose="020F0502020204030204" pitchFamily="34" charset="0"/>
                        </a:rPr>
                        <a:t> </a:t>
                      </a:r>
                      <a:r>
                        <a:rPr lang="nb-NO" sz="1800" dirty="0" err="1">
                          <a:effectLst/>
                          <a:latin typeface="Calibri" panose="020F0502020204030204" pitchFamily="34" charset="0"/>
                          <a:ea typeface="Calibri" panose="020F0502020204030204" pitchFamily="34" charset="0"/>
                          <a:cs typeface="Calibri" panose="020F0502020204030204" pitchFamily="34" charset="0"/>
                        </a:rPr>
                        <a:t>principles</a:t>
                      </a:r>
                      <a:r>
                        <a:rPr lang="nb-NO" sz="1800" dirty="0">
                          <a:effectLst/>
                          <a:latin typeface="Calibri" panose="020F0502020204030204" pitchFamily="34" charset="0"/>
                          <a:ea typeface="Calibri" panose="020F0502020204030204" pitchFamily="34" charset="0"/>
                          <a:cs typeface="Calibri" panose="020F0502020204030204" pitchFamily="34" charset="0"/>
                        </a:rPr>
                        <a:t> for research </a:t>
                      </a:r>
                      <a:r>
                        <a:rPr lang="nb-NO" sz="1800" dirty="0" err="1">
                          <a:effectLst/>
                          <a:latin typeface="Calibri" panose="020F0502020204030204" pitchFamily="34" charset="0"/>
                          <a:ea typeface="Calibri" panose="020F0502020204030204" pitchFamily="34" charset="0"/>
                          <a:cs typeface="Calibri" panose="020F0502020204030204" pitchFamily="34" charset="0"/>
                        </a:rPr>
                        <a:t>are</a:t>
                      </a:r>
                      <a:r>
                        <a:rPr lang="nb-NO" sz="1800" dirty="0">
                          <a:effectLst/>
                          <a:latin typeface="Calibri" panose="020F0502020204030204" pitchFamily="34" charset="0"/>
                          <a:ea typeface="Calibri" panose="020F0502020204030204" pitchFamily="34" charset="0"/>
                          <a:cs typeface="Calibri" panose="020F0502020204030204" pitchFamily="34" charset="0"/>
                        </a:rPr>
                        <a:t> </a:t>
                      </a:r>
                      <a:r>
                        <a:rPr lang="nb-NO" sz="1800" dirty="0" err="1">
                          <a:effectLst/>
                          <a:latin typeface="Calibri" panose="020F0502020204030204" pitchFamily="34" charset="0"/>
                          <a:ea typeface="Calibri" panose="020F0502020204030204" pitchFamily="34" charset="0"/>
                          <a:cs typeface="Calibri" panose="020F0502020204030204" pitchFamily="34" charset="0"/>
                        </a:rPr>
                        <a:t>followed</a:t>
                      </a:r>
                      <a:r>
                        <a:rPr lang="nb-NO" sz="1800" dirty="0">
                          <a:effectLst/>
                          <a:latin typeface="Calibri" panose="020F0502020204030204" pitchFamily="34" charset="0"/>
                          <a:ea typeface="Calibri" panose="020F0502020204030204" pitchFamily="34" charset="0"/>
                          <a:cs typeface="Calibri" panose="020F0502020204030204" pitchFamily="34" charset="0"/>
                        </a:rPr>
                        <a:t> </a:t>
                      </a:r>
                      <a:r>
                        <a:rPr lang="nb-NO" sz="1800" baseline="0" dirty="0" err="1">
                          <a:effectLst/>
                          <a:latin typeface="Calibri" panose="020F0502020204030204" pitchFamily="34" charset="0"/>
                          <a:ea typeface="Calibri" panose="020F0502020204030204" pitchFamily="34" charset="0"/>
                          <a:cs typeface="Calibri" panose="020F0502020204030204" pitchFamily="34" charset="0"/>
                        </a:rPr>
                        <a:t>throughout</a:t>
                      </a:r>
                      <a:r>
                        <a:rPr lang="nb-NO" sz="1800" baseline="0" dirty="0">
                          <a:effectLst/>
                          <a:latin typeface="Calibri" panose="020F0502020204030204" pitchFamily="34" charset="0"/>
                          <a:ea typeface="Calibri" panose="020F0502020204030204" pitchFamily="34" charset="0"/>
                          <a:cs typeface="Calibri" panose="020F0502020204030204" pitchFamily="34" charset="0"/>
                        </a:rPr>
                        <a:t> </a:t>
                      </a:r>
                      <a:r>
                        <a:rPr lang="nb-NO" sz="1800" baseline="0" dirty="0" err="1">
                          <a:effectLst/>
                          <a:latin typeface="Calibri" panose="020F0502020204030204" pitchFamily="34" charset="0"/>
                          <a:ea typeface="Calibri" panose="020F0502020204030204" pitchFamily="34" charset="0"/>
                          <a:cs typeface="Calibri" panose="020F0502020204030204" pitchFamily="34" charset="0"/>
                        </a:rPr>
                        <a:t>the</a:t>
                      </a:r>
                      <a:r>
                        <a:rPr lang="nb-NO" sz="1800" baseline="0" dirty="0">
                          <a:effectLst/>
                          <a:latin typeface="Calibri" panose="020F0502020204030204" pitchFamily="34" charset="0"/>
                          <a:ea typeface="Calibri" panose="020F0502020204030204" pitchFamily="34" charset="0"/>
                          <a:cs typeface="Calibri" panose="020F0502020204030204" pitchFamily="34" charset="0"/>
                        </a:rPr>
                        <a:t> </a:t>
                      </a:r>
                      <a:r>
                        <a:rPr lang="nb-NO" sz="1800" baseline="0" dirty="0" err="1">
                          <a:effectLst/>
                          <a:latin typeface="Calibri" panose="020F0502020204030204" pitchFamily="34" charset="0"/>
                          <a:ea typeface="Calibri" panose="020F0502020204030204" pitchFamily="34" charset="0"/>
                          <a:cs typeface="Calibri" panose="020F0502020204030204" pitchFamily="34" charset="0"/>
                        </a:rPr>
                        <a:t>project</a:t>
                      </a:r>
                      <a:r>
                        <a:rPr lang="nb-NO" sz="1800" baseline="0" dirty="0">
                          <a:effectLst/>
                          <a:latin typeface="Calibri" panose="020F0502020204030204" pitchFamily="34" charset="0"/>
                          <a:ea typeface="Calibri" panose="020F0502020204030204" pitchFamily="34" charset="0"/>
                          <a:cs typeface="Calibri" panose="020F0502020204030204" pitchFamily="34" charset="0"/>
                        </a:rPr>
                        <a: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7573027"/>
                  </a:ext>
                </a:extLst>
              </a:tr>
              <a:tr h="0">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Are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you</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planning to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apply</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license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to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some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or all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your</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data? </a:t>
                      </a:r>
                    </a:p>
                    <a:p>
                      <a:pPr>
                        <a:lnSpc>
                          <a:spcPct val="107000"/>
                        </a:lnSpc>
                        <a:spcAft>
                          <a:spcPts val="0"/>
                        </a:spcAft>
                      </a:pP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Which</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license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do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you</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intend</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to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use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5639935"/>
                  </a:ext>
                </a:extLst>
              </a:tr>
            </a:tbl>
          </a:graphicData>
        </a:graphic>
      </p:graphicFrame>
    </p:spTree>
    <p:extLst>
      <p:ext uri="{BB962C8B-B14F-4D97-AF65-F5344CB8AC3E}">
        <p14:creationId xmlns:p14="http://schemas.microsoft.com/office/powerpoint/2010/main" val="3990269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8</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Are you aware of licenses for data?</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1204649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Sharing</a:t>
            </a:r>
            <a:r>
              <a:rPr lang="nb-NO" dirty="0"/>
              <a:t> and </a:t>
            </a:r>
            <a:r>
              <a:rPr lang="nb-NO" dirty="0" err="1"/>
              <a:t>Archiving</a:t>
            </a:r>
            <a:endParaRPr lang="nb-NO"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31659811"/>
              </p:ext>
            </p:extLst>
          </p:nvPr>
        </p:nvGraphicFramePr>
        <p:xfrm>
          <a:off x="762000" y="1662113"/>
          <a:ext cx="7194376" cy="2185099"/>
        </p:xfrm>
        <a:graphic>
          <a:graphicData uri="http://schemas.openxmlformats.org/drawingml/2006/table">
            <a:tbl>
              <a:tblPr firstRow="1" firstCol="1" bandRow="1"/>
              <a:tblGrid>
                <a:gridCol w="7194376">
                  <a:extLst>
                    <a:ext uri="{9D8B030D-6E8A-4147-A177-3AD203B41FA5}">
                      <a16:colId xmlns:a16="http://schemas.microsoft.com/office/drawing/2014/main" val="2674754808"/>
                    </a:ext>
                  </a:extLst>
                </a:gridCol>
              </a:tblGrid>
              <a:tr h="0">
                <a:tc>
                  <a:txBody>
                    <a:bodyPr/>
                    <a:lstStyle/>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Afterlife</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of</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Data</a:t>
                      </a:r>
                    </a:p>
                    <a:p>
                      <a:pPr marL="285750" marR="0" lvl="0" indent="-285750" algn="l" defTabSz="362925" rtl="0" eaLnBrk="1" fontAlgn="auto" latinLnBrk="0" hangingPunct="1">
                        <a:lnSpc>
                          <a:spcPct val="107000"/>
                        </a:lnSpc>
                        <a:spcBef>
                          <a:spcPts val="0"/>
                        </a:spcBef>
                        <a:spcAft>
                          <a:spcPts val="0"/>
                        </a:spcAft>
                        <a:buClrTx/>
                        <a:buSzTx/>
                        <a:buFont typeface="Arial" panose="020B0604020202020204" pitchFamily="34" charset="0"/>
                        <a:buChar char="•"/>
                        <a:tabLst/>
                        <a:defRPr/>
                      </a:pPr>
                      <a:r>
                        <a:rPr lang="nb-NO" sz="1600" dirty="0">
                          <a:effectLst/>
                          <a:latin typeface="Calibri" panose="020F0502020204030204" pitchFamily="34" charset="0"/>
                          <a:ea typeface="Calibri" panose="020F0502020204030204" pitchFamily="34" charset="0"/>
                          <a:cs typeface="Times New Roman" panose="02020603050405020304" pitchFamily="18" charset="0"/>
                        </a:rPr>
                        <a:t>Will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your</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 (have to) be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deleted</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after</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600" dirty="0">
                          <a:effectLst/>
                          <a:latin typeface="Calibri" panose="020F0502020204030204" pitchFamily="34" charset="0"/>
                          <a:ea typeface="Calibri" panose="020F0502020204030204" pitchFamily="34" charset="0"/>
                          <a:cs typeface="Times New Roman" panose="02020603050405020304" pitchFamily="18" charset="0"/>
                        </a:rPr>
                        <a:t> is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finished</a:t>
                      </a:r>
                      <a:r>
                        <a:rPr lang="nb-NO" sz="16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If it is to be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kept</a:t>
                      </a:r>
                      <a:r>
                        <a:rPr lang="nb-NO" sz="1600" dirty="0">
                          <a:effectLst/>
                          <a:latin typeface="Calibri" panose="020F0502020204030204" pitchFamily="34" charset="0"/>
                          <a:ea typeface="Calibri" panose="020F0502020204030204" pitchFamily="34" charset="0"/>
                          <a:cs typeface="Times New Roman" panose="02020603050405020304" pitchFamily="18" charset="0"/>
                        </a:rPr>
                        <a:t>, for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how</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long</a:t>
                      </a:r>
                      <a:r>
                        <a:rPr lang="nb-NO" sz="16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4312714"/>
                  </a:ext>
                </a:extLst>
              </a:tr>
              <a:tr h="0">
                <a:tc>
                  <a:txBody>
                    <a:bodyPr/>
                    <a:lstStyle/>
                    <a:p>
                      <a:pPr>
                        <a:lnSpc>
                          <a:spcPct val="107000"/>
                        </a:lnSpc>
                        <a:spcAft>
                          <a:spcPts val="0"/>
                        </a:spcAft>
                      </a:pP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Sharing</a:t>
                      </a:r>
                      <a:endParaRPr lang="nb-NO" sz="1800" b="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nb-NO" sz="1600" dirty="0" err="1">
                          <a:effectLst/>
                          <a:latin typeface="Calibri" panose="020F0502020204030204" pitchFamily="34" charset="0"/>
                          <a:ea typeface="Calibri" panose="020F0502020204030204" pitchFamily="34" charset="0"/>
                          <a:cs typeface="Times New Roman" panose="02020603050405020304" pitchFamily="18" charset="0"/>
                        </a:rPr>
                        <a:t>Can</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your</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 be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shared</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openly</a:t>
                      </a:r>
                      <a:r>
                        <a:rPr lang="nb-NO" sz="16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07000"/>
                        </a:lnSpc>
                        <a:spcAft>
                          <a:spcPts val="0"/>
                        </a:spcAft>
                        <a:buFont typeface="Arial" panose="020B0604020202020204" pitchFamily="34" charset="0"/>
                        <a:buChar char="•"/>
                      </a:pPr>
                      <a:r>
                        <a:rPr lang="nb-NO" sz="1600" dirty="0">
                          <a:effectLst/>
                          <a:latin typeface="Calibri" panose="020F0502020204030204" pitchFamily="34" charset="0"/>
                          <a:ea typeface="Calibri" panose="020F0502020204030204" pitchFamily="34" charset="0"/>
                          <a:cs typeface="Times New Roman" panose="02020603050405020304" pitchFamily="18" charset="0"/>
                        </a:rPr>
                        <a:t>If it is sensitive,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can</a:t>
                      </a:r>
                      <a:r>
                        <a:rPr lang="nb-NO" sz="1600" dirty="0">
                          <a:effectLst/>
                          <a:latin typeface="Calibri" panose="020F0502020204030204" pitchFamily="34" charset="0"/>
                          <a:ea typeface="Calibri" panose="020F0502020204030204" pitchFamily="34" charset="0"/>
                          <a:cs typeface="Times New Roman" panose="02020603050405020304" pitchFamily="18" charset="0"/>
                        </a:rPr>
                        <a:t> it be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shared</a:t>
                      </a:r>
                      <a:r>
                        <a:rPr lang="nb-NO" sz="1600" dirty="0">
                          <a:effectLst/>
                          <a:latin typeface="Calibri" panose="020F0502020204030204" pitchFamily="34" charset="0"/>
                          <a:ea typeface="Calibri" panose="020F0502020204030204" pitchFamily="34" charset="0"/>
                          <a:cs typeface="Times New Roman" panose="02020603050405020304" pitchFamily="18" charset="0"/>
                        </a:rPr>
                        <a:t> under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certain</a:t>
                      </a:r>
                      <a:r>
                        <a:rPr lang="nb-NO" sz="1600" dirty="0">
                          <a:effectLst/>
                          <a:latin typeface="Calibri" panose="020F0502020204030204" pitchFamily="34" charset="0"/>
                          <a:ea typeface="Calibri" panose="020F0502020204030204" pitchFamily="34" charset="0"/>
                          <a:cs typeface="Times New Roman" panose="02020603050405020304" pitchFamily="18" charset="0"/>
                        </a:rPr>
                        <a:t>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restrictions</a:t>
                      </a:r>
                      <a:r>
                        <a:rPr lang="nb-NO" sz="16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7598109"/>
                  </a:ext>
                </a:extLst>
              </a:tr>
              <a:tr h="0">
                <a:tc>
                  <a:txBody>
                    <a:bodyPr/>
                    <a:lstStyle/>
                    <a:p>
                      <a:pPr>
                        <a:lnSpc>
                          <a:spcPct val="107000"/>
                        </a:lnSpc>
                        <a:spcAft>
                          <a:spcPts val="0"/>
                        </a:spcAft>
                      </a:pP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Archiving</a:t>
                      </a:r>
                      <a:endParaRPr lang="nb-NO" sz="1800" b="1" baseline="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362925" rtl="0" eaLnBrk="1" fontAlgn="auto" latinLnBrk="0" hangingPunct="1">
                        <a:lnSpc>
                          <a:spcPct val="107000"/>
                        </a:lnSpc>
                        <a:spcBef>
                          <a:spcPts val="0"/>
                        </a:spcBef>
                        <a:spcAft>
                          <a:spcPts val="0"/>
                        </a:spcAft>
                        <a:buClrTx/>
                        <a:buSzTx/>
                        <a:buFont typeface="Arial" panose="020B0604020202020204" pitchFamily="34" charset="0"/>
                        <a:buChar char="•"/>
                        <a:tabLst/>
                        <a:defRPr/>
                      </a:pPr>
                      <a:r>
                        <a:rPr lang="nb-NO" sz="1600" dirty="0">
                          <a:effectLst/>
                          <a:latin typeface="Calibri" panose="020F0502020204030204" pitchFamily="34" charset="0"/>
                          <a:ea typeface="Calibri" panose="020F0502020204030204" pitchFamily="34" charset="0"/>
                          <a:cs typeface="Times New Roman" panose="02020603050405020304" pitchFamily="18" charset="0"/>
                        </a:rPr>
                        <a:t>If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600" dirty="0">
                          <a:effectLst/>
                          <a:latin typeface="Calibri" panose="020F0502020204030204" pitchFamily="34" charset="0"/>
                          <a:ea typeface="Calibri" panose="020F0502020204030204" pitchFamily="34" charset="0"/>
                          <a:cs typeface="Times New Roman" panose="02020603050405020304" pitchFamily="18" charset="0"/>
                        </a:rPr>
                        <a:t> data is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kept</a:t>
                      </a:r>
                      <a:r>
                        <a:rPr lang="nb-NO" sz="1600" dirty="0">
                          <a:effectLst/>
                          <a:latin typeface="Calibri" panose="020F0502020204030204" pitchFamily="34" charset="0"/>
                          <a:ea typeface="Calibri" panose="020F0502020204030204" pitchFamily="34" charset="0"/>
                          <a:cs typeface="Times New Roman" panose="02020603050405020304" pitchFamily="18" charset="0"/>
                        </a:rPr>
                        <a:t> and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can</a:t>
                      </a:r>
                      <a:r>
                        <a:rPr lang="nb-NO" sz="1600" dirty="0">
                          <a:effectLst/>
                          <a:latin typeface="Calibri" panose="020F0502020204030204" pitchFamily="34" charset="0"/>
                          <a:ea typeface="Calibri" panose="020F0502020204030204" pitchFamily="34" charset="0"/>
                          <a:cs typeface="Times New Roman" panose="02020603050405020304" pitchFamily="18" charset="0"/>
                        </a:rPr>
                        <a:t> be </a:t>
                      </a:r>
                      <a:r>
                        <a:rPr lang="nb-NO" sz="1600" dirty="0" err="1">
                          <a:effectLst/>
                          <a:latin typeface="Calibri" panose="020F0502020204030204" pitchFamily="34" charset="0"/>
                          <a:ea typeface="Calibri" panose="020F0502020204030204" pitchFamily="34" charset="0"/>
                          <a:cs typeface="Times New Roman" panose="02020603050405020304" pitchFamily="18" charset="0"/>
                        </a:rPr>
                        <a:t>shared</a:t>
                      </a:r>
                      <a:r>
                        <a:rPr lang="nb-NO" sz="1600" dirty="0">
                          <a:effectLst/>
                          <a:latin typeface="Calibri" panose="020F0502020204030204" pitchFamily="34" charset="0"/>
                          <a:ea typeface="Calibri" panose="020F0502020204030204" pitchFamily="34" charset="0"/>
                          <a:cs typeface="Times New Roman" panose="02020603050405020304" pitchFamily="18" charset="0"/>
                        </a:rPr>
                        <a:t>, in</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which</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archive</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 be </a:t>
                      </a:r>
                      <a:r>
                        <a:rPr lang="nb-NO" sz="1600" baseline="0" dirty="0" err="1">
                          <a:effectLst/>
                          <a:latin typeface="Calibri" panose="020F0502020204030204" pitchFamily="34" charset="0"/>
                          <a:ea typeface="Calibri" panose="020F0502020204030204" pitchFamily="34" charset="0"/>
                          <a:cs typeface="Times New Roman" panose="02020603050405020304" pitchFamily="18" charset="0"/>
                        </a:rPr>
                        <a:t>stored</a:t>
                      </a:r>
                      <a:r>
                        <a:rPr lang="nb-NO" sz="1600" baseline="0" dirty="0">
                          <a:effectLst/>
                          <a:latin typeface="Calibri" panose="020F0502020204030204" pitchFamily="34" charset="0"/>
                          <a:ea typeface="Calibri" panose="020F0502020204030204" pitchFamily="34" charset="0"/>
                          <a:cs typeface="Times New Roman" panose="02020603050405020304" pitchFamily="18" charset="0"/>
                        </a:rPr>
                        <a:t>?</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600279"/>
                  </a:ext>
                </a:extLst>
              </a:tr>
            </a:tbl>
          </a:graphicData>
        </a:graphic>
      </p:graphicFrame>
    </p:spTree>
    <p:extLst>
      <p:ext uri="{BB962C8B-B14F-4D97-AF65-F5344CB8AC3E}">
        <p14:creationId xmlns:p14="http://schemas.microsoft.com/office/powerpoint/2010/main" val="3564003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9</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Will you be sharing data after the project is finished?</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2715257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10</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Are you planning to archive your data in a repository or data archive after your project is finished?</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1369153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7C66-4C58-8943-87B9-31A87884EE75}"/>
              </a:ext>
            </a:extLst>
          </p:cNvPr>
          <p:cNvSpPr>
            <a:spLocks noGrp="1"/>
          </p:cNvSpPr>
          <p:nvPr>
            <p:ph type="title"/>
          </p:nvPr>
        </p:nvSpPr>
        <p:spPr/>
        <p:txBody>
          <a:bodyPr/>
          <a:lstStyle/>
          <a:p>
            <a:r>
              <a:rPr lang="en-NO" dirty="0"/>
              <a:t>Question 11</a:t>
            </a:r>
          </a:p>
        </p:txBody>
      </p:sp>
      <p:sp>
        <p:nvSpPr>
          <p:cNvPr id="3" name="Content Placeholder 2">
            <a:extLst>
              <a:ext uri="{FF2B5EF4-FFF2-40B4-BE49-F238E27FC236}">
                <a16:creationId xmlns:a16="http://schemas.microsoft.com/office/drawing/2014/main" id="{D0CE35CD-300D-5C44-9C63-50D41AC38A3D}"/>
              </a:ext>
            </a:extLst>
          </p:cNvPr>
          <p:cNvSpPr>
            <a:spLocks noGrp="1"/>
          </p:cNvSpPr>
          <p:nvPr>
            <p:ph idx="1"/>
          </p:nvPr>
        </p:nvSpPr>
        <p:spPr/>
        <p:txBody>
          <a:bodyPr/>
          <a:lstStyle/>
          <a:p>
            <a:pPr marL="0" indent="0">
              <a:buNone/>
            </a:pPr>
            <a:r>
              <a:rPr lang="en-NO" dirty="0"/>
              <a:t>Are you required to delete your data after the project is finished?</a:t>
            </a:r>
          </a:p>
          <a:p>
            <a:pPr marL="0" indent="0">
              <a:buNone/>
            </a:pPr>
            <a:endParaRPr lang="en-NO" dirty="0"/>
          </a:p>
        </p:txBody>
      </p:sp>
      <p:pic>
        <p:nvPicPr>
          <p:cNvPr id="5" name="Picture 4">
            <a:extLst>
              <a:ext uri="{FF2B5EF4-FFF2-40B4-BE49-F238E27FC236}">
                <a16:creationId xmlns:a16="http://schemas.microsoft.com/office/drawing/2014/main" id="{F2D1062D-CD60-2E43-8929-45A61756BC32}"/>
              </a:ext>
            </a:extLst>
          </p:cNvPr>
          <p:cNvPicPr>
            <a:picLocks noChangeAspect="1"/>
          </p:cNvPicPr>
          <p:nvPr/>
        </p:nvPicPr>
        <p:blipFill>
          <a:blip r:embed="rId2"/>
          <a:stretch>
            <a:fillRect/>
          </a:stretch>
        </p:blipFill>
        <p:spPr>
          <a:xfrm>
            <a:off x="3111500" y="3001516"/>
            <a:ext cx="2921000" cy="1714500"/>
          </a:xfrm>
          <a:prstGeom prst="rect">
            <a:avLst/>
          </a:prstGeom>
        </p:spPr>
      </p:pic>
    </p:spTree>
    <p:extLst>
      <p:ext uri="{BB962C8B-B14F-4D97-AF65-F5344CB8AC3E}">
        <p14:creationId xmlns:p14="http://schemas.microsoft.com/office/powerpoint/2010/main" val="1504163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Responsibilities</a:t>
            </a:r>
            <a:r>
              <a:rPr lang="nb-NO" dirty="0"/>
              <a:t> and Resources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33641423"/>
              </p:ext>
            </p:extLst>
          </p:nvPr>
        </p:nvGraphicFramePr>
        <p:xfrm>
          <a:off x="762000" y="1626876"/>
          <a:ext cx="7770440" cy="3228467"/>
        </p:xfrm>
        <a:graphic>
          <a:graphicData uri="http://schemas.openxmlformats.org/drawingml/2006/table">
            <a:tbl>
              <a:tblPr firstRow="1" firstCol="1" bandRow="1"/>
              <a:tblGrid>
                <a:gridCol w="7770440">
                  <a:extLst>
                    <a:ext uri="{9D8B030D-6E8A-4147-A177-3AD203B41FA5}">
                      <a16:colId xmlns:a16="http://schemas.microsoft.com/office/drawing/2014/main" val="73950230"/>
                    </a:ext>
                  </a:extLst>
                </a:gridCol>
              </a:tblGrid>
              <a:tr h="0">
                <a:tc>
                  <a:txBody>
                    <a:bodyPr/>
                    <a:lstStyle/>
                    <a:p>
                      <a:pPr>
                        <a:lnSpc>
                          <a:spcPct val="107000"/>
                        </a:lnSpc>
                        <a:spcAft>
                          <a:spcPts val="0"/>
                        </a:spcAft>
                      </a:pPr>
                      <a:r>
                        <a:rPr lang="nb-NO" sz="1800" dirty="0">
                          <a:effectLst/>
                          <a:latin typeface="Calibri"/>
                          <a:ea typeface="Calibri" panose="020F0502020204030204" pitchFamily="34" charset="0"/>
                          <a:cs typeface="Times New Roman"/>
                        </a:rPr>
                        <a:t>Who is </a:t>
                      </a:r>
                      <a:r>
                        <a:rPr lang="nb-NO" sz="1800" dirty="0" err="1">
                          <a:effectLst/>
                          <a:latin typeface="Calibri"/>
                          <a:ea typeface="Calibri" panose="020F0502020204030204" pitchFamily="34" charset="0"/>
                          <a:cs typeface="Times New Roman"/>
                        </a:rPr>
                        <a:t>responsible</a:t>
                      </a:r>
                      <a:r>
                        <a:rPr lang="nb-NO" sz="1800" baseline="0" dirty="0">
                          <a:effectLst/>
                          <a:latin typeface="Calibri"/>
                          <a:ea typeface="Calibri" panose="020F0502020204030204" pitchFamily="34" charset="0"/>
                          <a:cs typeface="Times New Roman"/>
                        </a:rPr>
                        <a:t> for data management </a:t>
                      </a:r>
                      <a:r>
                        <a:rPr lang="nb-NO" sz="1800" baseline="0" dirty="0" err="1">
                          <a:effectLst/>
                          <a:latin typeface="Calibri"/>
                          <a:ea typeface="Calibri" panose="020F0502020204030204" pitchFamily="34" charset="0"/>
                          <a:cs typeface="Times New Roman"/>
                        </a:rPr>
                        <a:t>throughout</a:t>
                      </a:r>
                      <a:r>
                        <a:rPr lang="nb-NO" sz="1800" baseline="0" dirty="0">
                          <a:effectLst/>
                          <a:latin typeface="Calibri"/>
                          <a:ea typeface="Calibri" panose="020F0502020204030204" pitchFamily="34" charset="0"/>
                          <a:cs typeface="Times New Roman"/>
                        </a:rPr>
                        <a:t> </a:t>
                      </a:r>
                      <a:r>
                        <a:rPr lang="nb-NO" sz="1800" baseline="0" dirty="0" err="1">
                          <a:effectLst/>
                          <a:latin typeface="Calibri"/>
                          <a:ea typeface="Calibri" panose="020F0502020204030204" pitchFamily="34" charset="0"/>
                          <a:cs typeface="Times New Roman"/>
                        </a:rPr>
                        <a:t>the</a:t>
                      </a:r>
                      <a:r>
                        <a:rPr lang="nb-NO" sz="1800" baseline="0" dirty="0">
                          <a:effectLst/>
                          <a:latin typeface="Calibri"/>
                          <a:ea typeface="Calibri" panose="020F0502020204030204" pitchFamily="34" charset="0"/>
                          <a:cs typeface="Times New Roman"/>
                        </a:rPr>
                        <a:t> </a:t>
                      </a:r>
                      <a:r>
                        <a:rPr lang="nb-NO" sz="1800" baseline="0" dirty="0" err="1">
                          <a:effectLst/>
                          <a:latin typeface="Calibri"/>
                          <a:ea typeface="Calibri" panose="020F0502020204030204" pitchFamily="34" charset="0"/>
                          <a:cs typeface="Times New Roman"/>
                        </a:rPr>
                        <a:t>project</a:t>
                      </a:r>
                      <a:r>
                        <a:rPr lang="nb-NO" sz="1800" baseline="0" dirty="0">
                          <a:effectLst/>
                          <a:latin typeface="Calibri"/>
                          <a:ea typeface="Calibri" panose="020F0502020204030204" pitchFamily="34" charset="0"/>
                          <a:cs typeface="Times New Roman"/>
                        </a:rPr>
                        <a:t> </a:t>
                      </a:r>
                      <a:r>
                        <a:rPr lang="nb-NO" sz="1800" baseline="0" dirty="0" err="1">
                          <a:effectLst/>
                          <a:latin typeface="Calibri"/>
                          <a:ea typeface="Calibri" panose="020F0502020204030204" pitchFamily="34" charset="0"/>
                          <a:cs typeface="Times New Roman"/>
                        </a:rPr>
                        <a:t>period</a:t>
                      </a:r>
                      <a:r>
                        <a:rPr lang="nb-NO" sz="1800" baseline="0" dirty="0">
                          <a:effectLst/>
                          <a:latin typeface="Calibri"/>
                          <a:ea typeface="Calibri" panose="020F0502020204030204" pitchFamily="34" charset="0"/>
                          <a:cs typeface="Times New Roman"/>
                        </a:rPr>
                        <a:t>?</a:t>
                      </a:r>
                      <a:endParaRPr lang="nb-NO" sz="1800" dirty="0">
                        <a:effectLst/>
                        <a:latin typeface="Calibri"/>
                        <a:ea typeface="Calibri" panose="020F0502020204030204" pitchFamily="34" charset="0"/>
                        <a:cs typeface="Times New Roman"/>
                      </a:endParaRPr>
                    </a:p>
                    <a:p>
                      <a:pPr>
                        <a:lnSpc>
                          <a:spcPct val="107000"/>
                        </a:lnSpc>
                        <a:spcAft>
                          <a:spcPts val="0"/>
                        </a:spcAft>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316944"/>
                  </a:ext>
                </a:extLst>
              </a:tr>
              <a:tr h="0">
                <a:tc>
                  <a:txBody>
                    <a:bodyPr/>
                    <a:lstStyle/>
                    <a:p>
                      <a:pPr>
                        <a:lnSpc>
                          <a:spcPct val="107000"/>
                        </a:lnSpc>
                        <a:spcAft>
                          <a:spcPts val="0"/>
                        </a:spcAft>
                      </a:pPr>
                      <a:r>
                        <a:rPr lang="nb-NO" sz="1800" dirty="0">
                          <a:effectLst/>
                          <a:latin typeface="Calibri"/>
                          <a:ea typeface="Calibri" panose="020F0502020204030204" pitchFamily="34" charset="0"/>
                          <a:cs typeface="Times New Roman"/>
                        </a:rPr>
                        <a:t>Who is</a:t>
                      </a:r>
                      <a:r>
                        <a:rPr lang="nb-NO" sz="1800" baseline="0" dirty="0">
                          <a:effectLst/>
                          <a:latin typeface="Calibri"/>
                          <a:ea typeface="Calibri" panose="020F0502020204030204" pitchFamily="34" charset="0"/>
                          <a:cs typeface="Times New Roman"/>
                        </a:rPr>
                        <a:t> </a:t>
                      </a:r>
                      <a:r>
                        <a:rPr lang="nb-NO" sz="1800" baseline="0" dirty="0" err="1">
                          <a:effectLst/>
                          <a:latin typeface="Calibri"/>
                          <a:ea typeface="Calibri" panose="020F0502020204030204" pitchFamily="34" charset="0"/>
                          <a:cs typeface="Times New Roman"/>
                        </a:rPr>
                        <a:t>responsible</a:t>
                      </a:r>
                      <a:r>
                        <a:rPr lang="nb-NO" sz="1800" baseline="0" dirty="0">
                          <a:effectLst/>
                          <a:latin typeface="Calibri"/>
                          <a:ea typeface="Calibri" panose="020F0502020204030204" pitchFamily="34" charset="0"/>
                          <a:cs typeface="Times New Roman"/>
                        </a:rPr>
                        <a:t> for data management and </a:t>
                      </a:r>
                      <a:r>
                        <a:rPr lang="nb-NO" sz="1800" baseline="0" dirty="0" err="1">
                          <a:effectLst/>
                          <a:latin typeface="Calibri"/>
                          <a:ea typeface="Calibri" panose="020F0502020204030204" pitchFamily="34" charset="0"/>
                          <a:cs typeface="Times New Roman"/>
                        </a:rPr>
                        <a:t>archiving</a:t>
                      </a:r>
                      <a:r>
                        <a:rPr lang="nb-NO" sz="1800" baseline="0" dirty="0">
                          <a:effectLst/>
                          <a:latin typeface="Calibri"/>
                          <a:ea typeface="Calibri" panose="020F0502020204030204" pitchFamily="34" charset="0"/>
                          <a:cs typeface="Times New Roman"/>
                        </a:rPr>
                        <a:t> </a:t>
                      </a:r>
                      <a:r>
                        <a:rPr lang="nb-NO" sz="1800" baseline="0" dirty="0" err="1">
                          <a:effectLst/>
                          <a:latin typeface="Calibri"/>
                          <a:ea typeface="Calibri" panose="020F0502020204030204" pitchFamily="34" charset="0"/>
                          <a:cs typeface="Times New Roman"/>
                        </a:rPr>
                        <a:t>after</a:t>
                      </a:r>
                      <a:r>
                        <a:rPr lang="nb-NO" sz="1800" baseline="0" dirty="0">
                          <a:effectLst/>
                          <a:latin typeface="Calibri"/>
                          <a:ea typeface="Calibri" panose="020F0502020204030204" pitchFamily="34" charset="0"/>
                          <a:cs typeface="Times New Roman"/>
                        </a:rPr>
                        <a:t> </a:t>
                      </a:r>
                      <a:r>
                        <a:rPr lang="nb-NO" sz="1800" baseline="0" dirty="0" err="1">
                          <a:effectLst/>
                          <a:latin typeface="Calibri"/>
                          <a:ea typeface="Calibri" panose="020F0502020204030204" pitchFamily="34" charset="0"/>
                          <a:cs typeface="Times New Roman"/>
                        </a:rPr>
                        <a:t>the</a:t>
                      </a:r>
                      <a:r>
                        <a:rPr lang="nb-NO" sz="1800" baseline="0" dirty="0">
                          <a:effectLst/>
                          <a:latin typeface="Calibri"/>
                          <a:ea typeface="Calibri" panose="020F0502020204030204" pitchFamily="34" charset="0"/>
                          <a:cs typeface="Times New Roman"/>
                        </a:rPr>
                        <a:t> </a:t>
                      </a:r>
                      <a:r>
                        <a:rPr lang="nb-NO" sz="1800" baseline="0" dirty="0" err="1">
                          <a:effectLst/>
                          <a:latin typeface="Calibri"/>
                          <a:ea typeface="Calibri" panose="020F0502020204030204" pitchFamily="34" charset="0"/>
                          <a:cs typeface="Times New Roman"/>
                        </a:rPr>
                        <a:t>project</a:t>
                      </a:r>
                      <a:r>
                        <a:rPr lang="nb-NO" sz="1800" baseline="0" dirty="0">
                          <a:effectLst/>
                          <a:latin typeface="Calibri"/>
                          <a:ea typeface="Calibri" panose="020F0502020204030204" pitchFamily="34" charset="0"/>
                          <a:cs typeface="Times New Roman"/>
                        </a:rPr>
                        <a:t> is </a:t>
                      </a:r>
                      <a:r>
                        <a:rPr lang="nb-NO" sz="1800" baseline="0" dirty="0" err="1">
                          <a:effectLst/>
                          <a:latin typeface="Calibri"/>
                          <a:ea typeface="Calibri" panose="020F0502020204030204" pitchFamily="34" charset="0"/>
                          <a:cs typeface="Times New Roman"/>
                        </a:rPr>
                        <a:t>finished</a:t>
                      </a:r>
                      <a:r>
                        <a:rPr lang="nb-NO" sz="1800" baseline="0" dirty="0">
                          <a:effectLst/>
                          <a:latin typeface="Calibri"/>
                          <a:ea typeface="Calibri" panose="020F0502020204030204" pitchFamily="34" charset="0"/>
                          <a:cs typeface="Times New Roman"/>
                        </a:rPr>
                        <a:t>?</a:t>
                      </a:r>
                      <a:endParaRPr lang="nb-NO" sz="1800" dirty="0">
                        <a:effectLst/>
                        <a:latin typeface="Calibri"/>
                        <a:ea typeface="Calibri" panose="020F0502020204030204" pitchFamily="34" charset="0"/>
                        <a:cs typeface="Times New Roman"/>
                      </a:endParaRPr>
                    </a:p>
                    <a:p>
                      <a:pPr>
                        <a:lnSpc>
                          <a:spcPct val="107000"/>
                        </a:lnSpc>
                        <a:spcAft>
                          <a:spcPts val="0"/>
                        </a:spcAft>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5770390"/>
                  </a:ext>
                </a:extLst>
              </a:tr>
              <a:tr h="0">
                <a:tc>
                  <a:txBody>
                    <a:bodyPr/>
                    <a:lstStyle/>
                    <a:p>
                      <a:pPr>
                        <a:lnSpc>
                          <a:spcPct val="107000"/>
                        </a:lnSpc>
                        <a:spcAft>
                          <a:spcPts val="0"/>
                        </a:spcAft>
                      </a:pPr>
                      <a:r>
                        <a:rPr lang="nb-NO" sz="1800" dirty="0" err="1">
                          <a:effectLst/>
                          <a:latin typeface="Calibri" panose="020F0502020204030204" pitchFamily="34" charset="0"/>
                          <a:ea typeface="Calibri" panose="020F0502020204030204" pitchFamily="34" charset="0"/>
                          <a:cs typeface="Times New Roman" panose="02020603050405020304" pitchFamily="18" charset="0"/>
                        </a:rPr>
                        <a:t>What</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resources</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including</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costs</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man-</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years</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etc.)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are</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needed</a:t>
                      </a:r>
                      <a:r>
                        <a:rPr lang="nb-NO" sz="1800" dirty="0">
                          <a:effectLst/>
                          <a:latin typeface="Calibri" panose="020F0502020204030204" pitchFamily="34" charset="0"/>
                          <a:ea typeface="Calibri" panose="020F0502020204030204" pitchFamily="34" charset="0"/>
                          <a:cs typeface="Times New Roman" panose="02020603050405020304" pitchFamily="18" charset="0"/>
                        </a:rPr>
                        <a:t> for</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data management </a:t>
                      </a:r>
                      <a:r>
                        <a:rPr lang="nb-NO" sz="1800" dirty="0">
                          <a:effectLst/>
                          <a:latin typeface="Calibri" panose="020F0502020204030204" pitchFamily="34" charset="0"/>
                          <a:ea typeface="Calibri" panose="020F0502020204030204" pitchFamily="34" charset="0"/>
                          <a:cs typeface="Times New Roman" panose="02020603050405020304" pitchFamily="18" charset="0"/>
                        </a:rPr>
                        <a:t>(</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including</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storage</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backup</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access</a:t>
                      </a:r>
                      <a:r>
                        <a:rPr lang="nb-NO" sz="1800" dirty="0">
                          <a:effectLst/>
                          <a:latin typeface="Calibri" panose="020F0502020204030204" pitchFamily="34" charset="0"/>
                          <a:ea typeface="Calibri" panose="020F0502020204030204" pitchFamily="34" charset="0"/>
                          <a:cs typeface="Times New Roman" panose="02020603050405020304" pitchFamily="18" charset="0"/>
                        </a:rPr>
                        <a:t> management and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clean</a:t>
                      </a:r>
                      <a:r>
                        <a:rPr lang="nb-NO" sz="1800" dirty="0">
                          <a:effectLst/>
                          <a:latin typeface="Calibri" panose="020F0502020204030204" pitchFamily="34" charset="0"/>
                          <a:ea typeface="Calibri" panose="020F0502020204030204" pitchFamily="34" charset="0"/>
                          <a:cs typeface="Times New Roman" panose="02020603050405020304" pitchFamily="18" charset="0"/>
                        </a:rPr>
                        <a:t>-up</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activities</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for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long</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term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storage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archiving</a:t>
                      </a:r>
                      <a:r>
                        <a:rPr lang="nb-NO" sz="18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7764831"/>
                  </a:ext>
                </a:extLst>
              </a:tr>
              <a:tr h="0">
                <a:tc>
                  <a:txBody>
                    <a:bodyPr/>
                    <a:lstStyle/>
                    <a:p>
                      <a:pPr>
                        <a:lnSpc>
                          <a:spcPct val="107000"/>
                        </a:lnSpc>
                        <a:spcAft>
                          <a:spcPts val="0"/>
                        </a:spcAft>
                      </a:pPr>
                      <a:r>
                        <a:rPr lang="nb-NO" sz="1800" dirty="0" err="1">
                          <a:effectLst/>
                          <a:latin typeface="Calibri" panose="020F0502020204030204" pitchFamily="34" charset="0"/>
                          <a:ea typeface="Calibri" panose="020F0502020204030204" pitchFamily="34" charset="0"/>
                          <a:cs typeface="Times New Roman" panose="02020603050405020304" pitchFamily="18" charset="0"/>
                        </a:rPr>
                        <a:t>What</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resources</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are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needed</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throughout</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the</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nb-NO" sz="1800" baseline="0" dirty="0" err="1">
                          <a:effectLst/>
                          <a:latin typeface="Calibri" panose="020F0502020204030204" pitchFamily="34" charset="0"/>
                          <a:ea typeface="Calibri" panose="020F0502020204030204" pitchFamily="34" charset="0"/>
                          <a:cs typeface="Times New Roman" panose="02020603050405020304" pitchFamily="18" charset="0"/>
                        </a:rPr>
                        <a:t>project</a:t>
                      </a:r>
                      <a:r>
                        <a:rPr lang="nb-NO" sz="1800" baseline="0" dirty="0">
                          <a:effectLst/>
                          <a:latin typeface="Calibri" panose="020F0502020204030204" pitchFamily="34" charset="0"/>
                          <a:ea typeface="Calibri" panose="020F0502020204030204" pitchFamily="34" charset="0"/>
                          <a:cs typeface="Times New Roman" panose="02020603050405020304" pitchFamily="18" charset="0"/>
                        </a:rPr>
                        <a: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7542191"/>
                  </a:ext>
                </a:extLst>
              </a:tr>
            </a:tbl>
          </a:graphicData>
        </a:graphic>
      </p:graphicFrame>
    </p:spTree>
    <p:extLst>
      <p:ext uri="{BB962C8B-B14F-4D97-AF65-F5344CB8AC3E}">
        <p14:creationId xmlns:p14="http://schemas.microsoft.com/office/powerpoint/2010/main" val="948117822"/>
      </p:ext>
    </p:extLst>
  </p:cSld>
  <p:clrMapOvr>
    <a:masterClrMapping/>
  </p:clrMapOvr>
</p:sld>
</file>

<file path=ppt/theme/theme1.xml><?xml version="1.0" encoding="utf-8"?>
<a:theme xmlns:a="http://schemas.openxmlformats.org/drawingml/2006/main" name="BioViten-Norsk16_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420292B31F4141A0B8A0AF55413D2B" ma:contentTypeVersion="4" ma:contentTypeDescription="Create a new document." ma:contentTypeScope="" ma:versionID="0623aee09f8ea5985a758b04b2651bb8">
  <xsd:schema xmlns:xsd="http://www.w3.org/2001/XMLSchema" xmlns:xs="http://www.w3.org/2001/XMLSchema" xmlns:p="http://schemas.microsoft.com/office/2006/metadata/properties" xmlns:ns2="79a082ae-b1de-4314-a5f5-4346290b89fa" targetNamespace="http://schemas.microsoft.com/office/2006/metadata/properties" ma:root="true" ma:fieldsID="86b46376cc3d0f25f0216bab72077c58" ns2:_="">
    <xsd:import namespace="79a082ae-b1de-4314-a5f5-4346290b89f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a082ae-b1de-4314-a5f5-4346290b89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99D55D-7E88-4A98-834A-F2BF76C654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a082ae-b1de-4314-a5f5-4346290b89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06A2D7-B0B1-4EAF-9D87-3DE5698AE0F6}">
  <ds:schemaRefs>
    <ds:schemaRef ds:uri="79a082ae-b1de-4314-a5f5-4346290b89fa"/>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3B4B2CDD-1EC2-4C16-B49A-F1BD0D280E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BioViten-Norsk16_10</Template>
  <TotalTime>5202</TotalTime>
  <Words>1241</Words>
  <Application>Microsoft Office PowerPoint</Application>
  <PresentationFormat>On-screen Show (16:10)</PresentationFormat>
  <Paragraphs>139</Paragraphs>
  <Slides>20</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Times New Roman</vt:lpstr>
      <vt:lpstr>Wingdings</vt:lpstr>
      <vt:lpstr>ヒラギノ角ゴ Pro W3</vt:lpstr>
      <vt:lpstr>BioViten-Norsk16_10</vt:lpstr>
      <vt:lpstr>Adapt Your Data Management Plan</vt:lpstr>
      <vt:lpstr>Zoom Feedback Test</vt:lpstr>
      <vt:lpstr>General Information</vt:lpstr>
      <vt:lpstr>Question 1</vt:lpstr>
      <vt:lpstr>Question 2</vt:lpstr>
      <vt:lpstr>Data Description</vt:lpstr>
      <vt:lpstr>Question 3</vt:lpstr>
      <vt:lpstr>Question 4</vt:lpstr>
      <vt:lpstr>Access</vt:lpstr>
      <vt:lpstr>Question 5</vt:lpstr>
      <vt:lpstr>Question 6</vt:lpstr>
      <vt:lpstr>Organisation and Documentation </vt:lpstr>
      <vt:lpstr>Question 7</vt:lpstr>
      <vt:lpstr>Legal and Ethical Aspects</vt:lpstr>
      <vt:lpstr>Question 8</vt:lpstr>
      <vt:lpstr>Sharing and Archiving</vt:lpstr>
      <vt:lpstr>Question 9</vt:lpstr>
      <vt:lpstr>Question 10</vt:lpstr>
      <vt:lpstr>Question 11</vt:lpstr>
      <vt:lpstr>Responsibilities and Resources</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Hanne Baadsgaard Utigard</dc:creator>
  <cp:lastModifiedBy>Elin Stangeland</cp:lastModifiedBy>
  <cp:revision>183</cp:revision>
  <cp:lastPrinted>2018-10-02T11:34:01Z</cp:lastPrinted>
  <dcterms:created xsi:type="dcterms:W3CDTF">2016-03-17T12:27:52Z</dcterms:created>
  <dcterms:modified xsi:type="dcterms:W3CDTF">2020-06-05T11:37:10Z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0x01010083420292B31F4141A0B8A0AF55413D2B</vt:lpwstr>
  </property>
</Properties>
</file>