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79" r:id="rId5"/>
    <p:sldId id="318" r:id="rId6"/>
    <p:sldId id="321" r:id="rId7"/>
    <p:sldId id="319" r:id="rId8"/>
    <p:sldId id="325" r:id="rId9"/>
    <p:sldId id="310" r:id="rId10"/>
    <p:sldId id="322" r:id="rId11"/>
    <p:sldId id="323" r:id="rId12"/>
    <p:sldId id="317" r:id="rId13"/>
    <p:sldId id="327" r:id="rId14"/>
    <p:sldId id="320" r:id="rId15"/>
    <p:sldId id="328" r:id="rId16"/>
    <p:sldId id="311" r:id="rId17"/>
    <p:sldId id="301" r:id="rId18"/>
    <p:sldId id="294" r:id="rId19"/>
    <p:sldId id="262" r:id="rId20"/>
    <p:sldId id="263" r:id="rId21"/>
    <p:sldId id="291" r:id="rId22"/>
    <p:sldId id="264" r:id="rId23"/>
    <p:sldId id="293" r:id="rId24"/>
    <p:sldId id="265" r:id="rId25"/>
    <p:sldId id="266" r:id="rId26"/>
    <p:sldId id="283" r:id="rId27"/>
    <p:sldId id="309" r:id="rId28"/>
    <p:sldId id="271" r:id="rId29"/>
    <p:sldId id="307" r:id="rId30"/>
    <p:sldId id="300" r:id="rId31"/>
    <p:sldId id="302" r:id="rId32"/>
    <p:sldId id="303" r:id="rId33"/>
    <p:sldId id="304" r:id="rId34"/>
    <p:sldId id="297" r:id="rId35"/>
    <p:sldId id="330" r:id="rId36"/>
    <p:sldId id="298" r:id="rId37"/>
    <p:sldId id="273" r:id="rId38"/>
    <p:sldId id="306" r:id="rId39"/>
    <p:sldId id="274" r:id="rId40"/>
    <p:sldId id="275" r:id="rId41"/>
    <p:sldId id="287" r:id="rId42"/>
    <p:sldId id="278" r:id="rId43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acy" id="{DBEF5B49-1B9B-47CD-9A4B-931DF7AF20CB}">
          <p14:sldIdLst>
            <p14:sldId id="279"/>
            <p14:sldId id="318"/>
          </p14:sldIdLst>
        </p14:section>
        <p14:section name="Research ethics" id="{F1A6E01C-F283-4604-A292-A6F5AB780ECA}">
          <p14:sldIdLst>
            <p14:sldId id="321"/>
            <p14:sldId id="319"/>
            <p14:sldId id="325"/>
            <p14:sldId id="310"/>
            <p14:sldId id="322"/>
            <p14:sldId id="323"/>
            <p14:sldId id="317"/>
            <p14:sldId id="327"/>
            <p14:sldId id="320"/>
            <p14:sldId id="328"/>
            <p14:sldId id="311"/>
          </p14:sldIdLst>
        </p14:section>
        <p14:section name="Privacy and data protection" id="{7D04F773-8F42-4743-A81C-11B4542B914A}">
          <p14:sldIdLst>
            <p14:sldId id="301"/>
            <p14:sldId id="294"/>
            <p14:sldId id="262"/>
            <p14:sldId id="263"/>
            <p14:sldId id="291"/>
            <p14:sldId id="264"/>
            <p14:sldId id="293"/>
            <p14:sldId id="265"/>
            <p14:sldId id="266"/>
            <p14:sldId id="283"/>
            <p14:sldId id="309"/>
            <p14:sldId id="271"/>
            <p14:sldId id="307"/>
            <p14:sldId id="300"/>
            <p14:sldId id="302"/>
            <p14:sldId id="303"/>
            <p14:sldId id="304"/>
            <p14:sldId id="297"/>
            <p14:sldId id="330"/>
            <p14:sldId id="298"/>
            <p14:sldId id="273"/>
            <p14:sldId id="306"/>
            <p14:sldId id="274"/>
            <p14:sldId id="275"/>
            <p14:sldId id="28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3246" autoAdjust="0"/>
  </p:normalViewPr>
  <p:slideViewPr>
    <p:cSldViewPr showGuides="1">
      <p:cViewPr varScale="1">
        <p:scale>
          <a:sx n="68" d="100"/>
          <a:sy n="68" d="100"/>
        </p:scale>
        <p:origin x="1240" y="6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-127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10.11.2020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5219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387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56816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47253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8347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1390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11312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7239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486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77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3367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6209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9564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06514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26606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2561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30467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69422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3240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090019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73100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4041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000" dirty="0" smtClean="0">
              <a:ea typeface="+mn-lt"/>
              <a:cs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dirty="0" smtClean="0">
              <a:ea typeface="+mn-lt"/>
              <a:cs typeface="+mn-lt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848260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765741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335482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080836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091770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76871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70129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34294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057561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740657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854347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245083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030114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537746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186389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Source: https://www.uio.no/english/for-employees/support/privacy-dataprotection/index.html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5550757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Sources</a:t>
            </a:r>
          </a:p>
          <a:p>
            <a:endParaRPr lang="nb-NO" baseline="0" dirty="0" smtClean="0"/>
          </a:p>
          <a:p>
            <a:r>
              <a:rPr lang="nb-NO" baseline="0" dirty="0" smtClean="0"/>
              <a:t>Will </a:t>
            </a:r>
            <a:r>
              <a:rPr lang="nb-NO" baseline="0" dirty="0" err="1" smtClean="0"/>
              <a:t>add</a:t>
            </a:r>
            <a:r>
              <a:rPr lang="nb-NO" baseline="0" dirty="0" smtClean="0"/>
              <a:t> </a:t>
            </a:r>
            <a:r>
              <a:rPr lang="nb-NO" baseline="0" dirty="0" err="1" smtClean="0"/>
              <a:t>various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templates</a:t>
            </a:r>
            <a:r>
              <a:rPr lang="nb-NO" baseline="0" dirty="0" smtClean="0"/>
              <a:t> </a:t>
            </a:r>
            <a:r>
              <a:rPr lang="nb-NO" baseline="0" dirty="0" err="1" smtClean="0"/>
              <a:t>mentioned</a:t>
            </a:r>
            <a:r>
              <a:rPr lang="nb-NO" baseline="0" dirty="0" smtClean="0"/>
              <a:t>. </a:t>
            </a:r>
          </a:p>
          <a:p>
            <a:endParaRPr lang="nb-NO" baseline="0" dirty="0" smtClean="0"/>
          </a:p>
          <a:p>
            <a:r>
              <a:rPr lang="nb-NO" dirty="0" smtClean="0"/>
              <a:t>https://www.uio.no/tjenester/it/sikkerhet/lsis/tillegg/rutiner/using-zoom-for-red-data.html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9749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EA623-2397-4D4E-82ED-03A94B8C65BF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E4BD6-8DF4-43A6-A934-A86EEACF96B9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6752-D325-4F6E-95E0-8396610ACF34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996-3C7B-4418-AAD3-EB0771976614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AF663-70F2-4191-A005-48DB8B2EB7CB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3A941-B1A7-4512-9443-35BA941B6075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BC396-710C-46AB-8BD1-21B3AEDF8460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B9ADC-F7C0-49D6-A136-F7A9F48ACE98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7BF778D-F996-401D-8EB1-5F0CAA358A80}" type="datetime1">
              <a:rPr lang="nb-NO" altLang="nb-NO" smtClean="0"/>
              <a:t>10.11.2020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196"/>
            <a:ext cx="2649685" cy="197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gdpr-info.eu/art-5-gdpr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for-employees/support/research/quality-system-for-health-research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services/it/research/sensitive-data/use-tsd/datacollection/nettskjema/consent/consent.md" TargetMode="External"/><Relationship Id="rId5" Type="http://schemas.openxmlformats.org/officeDocument/2006/relationships/hyperlink" Target="https://www.uio.no/english/for-employees/support/privacy-dataprotection/" TargetMode="External"/><Relationship Id="rId4" Type="http://schemas.openxmlformats.org/officeDocument/2006/relationships/hyperlink" Target="https://nsd.no/personvernombud/en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GB" sz="2400" dirty="0" smtClean="0"/>
              <a:t>Research ethics and privacy </a:t>
            </a:r>
            <a:r>
              <a:rPr lang="en-GB" sz="2400" dirty="0"/>
              <a:t>and data </a:t>
            </a:r>
            <a:r>
              <a:rPr lang="en-GB" sz="2400" dirty="0" smtClean="0"/>
              <a:t>protection </a:t>
            </a:r>
            <a:r>
              <a:rPr lang="en-GB" sz="2400" dirty="0"/>
              <a:t>	</a:t>
            </a:r>
            <a:endParaRPr lang="en-GB" sz="2400" noProof="0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883155" y="2857500"/>
            <a:ext cx="7543800" cy="2520280"/>
          </a:xfrm>
        </p:spPr>
        <p:txBody>
          <a:bodyPr/>
          <a:lstStyle/>
          <a:p>
            <a:endParaRPr lang="en-GB" sz="1600" b="1" noProof="0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r>
              <a:rPr lang="en-GB" sz="1400" b="1" dirty="0"/>
              <a:t>Elin Stangeland, University of Oslo </a:t>
            </a:r>
            <a:r>
              <a:rPr lang="en-GB" sz="1400" b="1" dirty="0" smtClean="0"/>
              <a:t>Library, </a:t>
            </a:r>
            <a:r>
              <a:rPr lang="en-GB" sz="1400" b="1" dirty="0"/>
              <a:t>Digital </a:t>
            </a:r>
            <a:r>
              <a:rPr lang="en-GB" sz="1400" b="1" dirty="0" smtClean="0"/>
              <a:t>services</a:t>
            </a:r>
          </a:p>
          <a:p>
            <a:endParaRPr lang="en-GB" sz="1400" b="1" dirty="0"/>
          </a:p>
          <a:p>
            <a:r>
              <a:rPr lang="en-GB" sz="1400" b="1" noProof="0" dirty="0" smtClean="0"/>
              <a:t>Lars Soligard, USIT</a:t>
            </a:r>
          </a:p>
          <a:p>
            <a:r>
              <a:rPr lang="en-GB" sz="1400" b="1" noProof="0" dirty="0" smtClean="0"/>
              <a:t>Ivana Malovic, Science Library</a:t>
            </a:r>
          </a:p>
          <a:p>
            <a:r>
              <a:rPr lang="en-GB" sz="1400" b="1" dirty="0" smtClean="0"/>
              <a:t>Marianne Inez Lien, Humanities and Social Sciences Library</a:t>
            </a:r>
          </a:p>
          <a:p>
            <a:r>
              <a:rPr lang="en-GB" sz="1400" b="1" noProof="0" dirty="0" smtClean="0"/>
              <a:t>Matthew Good, Science Library		</a:t>
            </a:r>
          </a:p>
          <a:p>
            <a:endParaRPr lang="en-GB" sz="1400" b="1" dirty="0"/>
          </a:p>
          <a:p>
            <a:endParaRPr lang="en-GB" sz="1400" b="1" dirty="0"/>
          </a:p>
          <a:p>
            <a:r>
              <a:rPr lang="en-GB" sz="1400" b="1" dirty="0"/>
              <a:t>	</a:t>
            </a:r>
            <a:r>
              <a:rPr lang="en-GB" sz="1400" b="1" dirty="0" smtClean="0"/>
              <a:t>	            </a:t>
            </a:r>
            <a:r>
              <a:rPr lang="en-GB" sz="1400" b="1" noProof="0" dirty="0" smtClean="0"/>
              <a:t>Building upon materials created by Anne Bergsaker, USIT</a:t>
            </a:r>
            <a:endParaRPr lang="en-GB" sz="1400" b="1" noProof="0" dirty="0"/>
          </a:p>
        </p:txBody>
      </p:sp>
    </p:spTree>
    <p:extLst>
      <p:ext uri="{BB962C8B-B14F-4D97-AF65-F5344CB8AC3E}">
        <p14:creationId xmlns:p14="http://schemas.microsoft.com/office/powerpoint/2010/main" val="35520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Zoom Feedback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Open the menu “Participants” and click on “Yes” in the bottom of the menu. </a:t>
            </a:r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Research </a:t>
            </a:r>
            <a:r>
              <a:rPr lang="nb-NO" dirty="0" err="1" smtClean="0"/>
              <a:t>ethics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Research ethics is an important foundation for good research practice. Anyone who conducts research at UiO are required to be aware of ethical aspects of research. </a:t>
            </a:r>
          </a:p>
          <a:p>
            <a:r>
              <a:rPr lang="en-GB" dirty="0" smtClean="0"/>
              <a:t>The term research ethics refers to a wide variety of values, norms, and institutional arrangements that help constitute and regulate scientific activities. </a:t>
            </a:r>
          </a:p>
          <a:p>
            <a:r>
              <a:rPr lang="en-GB" dirty="0" smtClean="0"/>
              <a:t>Research ethics is a codification of scientific morality in practice. </a:t>
            </a:r>
          </a:p>
          <a:p>
            <a:r>
              <a:rPr lang="en-GB" dirty="0" smtClean="0"/>
              <a:t>Guidelines for research ethics specify the basic norms and values of the research community.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29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Have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received</a:t>
            </a:r>
            <a:r>
              <a:rPr lang="nb-NO" dirty="0" smtClean="0"/>
              <a:t> training in research </a:t>
            </a:r>
            <a:r>
              <a:rPr lang="nb-NO" dirty="0" err="1" smtClean="0"/>
              <a:t>ethics</a:t>
            </a:r>
            <a:r>
              <a:rPr lang="nb-NO" dirty="0"/>
              <a:t> </a:t>
            </a:r>
            <a:r>
              <a:rPr lang="nb-NO" dirty="0" err="1" smtClean="0"/>
              <a:t>either</a:t>
            </a:r>
            <a:r>
              <a:rPr lang="nb-NO" dirty="0" smtClean="0"/>
              <a:t> at UiO or </a:t>
            </a:r>
            <a:r>
              <a:rPr lang="nb-NO" dirty="0" err="1" smtClean="0"/>
              <a:t>somewhere</a:t>
            </a:r>
            <a:r>
              <a:rPr lang="nb-NO" dirty="0" smtClean="0"/>
              <a:t> </a:t>
            </a:r>
            <a:r>
              <a:rPr lang="nb-NO" dirty="0" err="1" smtClean="0"/>
              <a:t>else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5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16705" cy="4225652"/>
          </a:xfrm>
        </p:spPr>
      </p:pic>
      <p:sp>
        <p:nvSpPr>
          <p:cNvPr id="5" name="TextBox 4"/>
          <p:cNvSpPr txBox="1"/>
          <p:nvPr/>
        </p:nvSpPr>
        <p:spPr>
          <a:xfrm>
            <a:off x="899592" y="5089748"/>
            <a:ext cx="6902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Source (in Norwegian): https</a:t>
            </a:r>
            <a:r>
              <a:rPr lang="nb-NO" dirty="0"/>
              <a:t>://lovdata.no/dokument/NL/lov/2017-04-28-23</a:t>
            </a:r>
          </a:p>
        </p:txBody>
      </p:sp>
    </p:spTree>
    <p:extLst>
      <p:ext uri="{BB962C8B-B14F-4D97-AF65-F5344CB8AC3E}">
        <p14:creationId xmlns:p14="http://schemas.microsoft.com/office/powerpoint/2010/main" val="7075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81236"/>
            <a:ext cx="7921625" cy="954088"/>
          </a:xfrm>
        </p:spPr>
        <p:txBody>
          <a:bodyPr/>
          <a:lstStyle/>
          <a:p>
            <a:r>
              <a:rPr lang="en-GB" noProof="0" dirty="0" smtClean="0"/>
              <a:t>Ethics principles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61356"/>
            <a:ext cx="7924800" cy="3518644"/>
          </a:xfrm>
        </p:spPr>
        <p:txBody>
          <a:bodyPr/>
          <a:lstStyle/>
          <a:p>
            <a:r>
              <a:rPr lang="en-US" sz="2000" b="1" dirty="0"/>
              <a:t>Respect</a:t>
            </a:r>
            <a:r>
              <a:rPr lang="en-US" sz="2000" dirty="0"/>
              <a:t>. People who participate in research, as informants or otherwise, shall be treated with respect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/>
              <a:t>Good </a:t>
            </a:r>
            <a:r>
              <a:rPr lang="en-US" sz="2000" b="1" dirty="0"/>
              <a:t>consequences</a:t>
            </a:r>
            <a:r>
              <a:rPr lang="en-US" sz="2000" dirty="0"/>
              <a:t>. Researchers shall seek to ensure that their activities produce good consequences and that any adverse consequences are within the limits of acceptability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/>
              <a:t>Fairness</a:t>
            </a:r>
            <a:r>
              <a:rPr lang="en-US" sz="2000" dirty="0"/>
              <a:t>. All research projects shall be designed and implemented fairly</a:t>
            </a:r>
            <a:r>
              <a:rPr lang="en-US" sz="2000" dirty="0" smtClean="0"/>
              <a:t>.</a:t>
            </a:r>
          </a:p>
          <a:p>
            <a:r>
              <a:rPr lang="en-US" sz="2000" b="1" dirty="0" smtClean="0"/>
              <a:t>Integrity</a:t>
            </a:r>
            <a:r>
              <a:rPr lang="en-US" sz="2000" dirty="0"/>
              <a:t>. Researchers shall comply with recognized norms and to behave responsibly, openly and honestly towards their colleagues and the public</a:t>
            </a:r>
            <a:endParaRPr lang="en-GB" sz="2000" noProof="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5224"/>
            <a:ext cx="3366228" cy="96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0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14 guidelines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11560" y="1651000"/>
            <a:ext cx="4150940" cy="34290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 smtClean="0"/>
              <a:t>Quest for </a:t>
            </a:r>
            <a:r>
              <a:rPr lang="nb-NO" dirty="0" err="1" smtClean="0"/>
              <a:t>truth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Academic</a:t>
            </a:r>
            <a:r>
              <a:rPr lang="nb-NO" dirty="0" smtClean="0"/>
              <a:t> </a:t>
            </a:r>
            <a:r>
              <a:rPr lang="nb-NO" dirty="0" err="1" smtClean="0"/>
              <a:t>freedom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Quality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Voluntary</a:t>
            </a:r>
            <a:r>
              <a:rPr lang="nb-NO" dirty="0" smtClean="0"/>
              <a:t> </a:t>
            </a:r>
            <a:r>
              <a:rPr lang="nb-NO" dirty="0" err="1" smtClean="0"/>
              <a:t>informed</a:t>
            </a:r>
            <a:r>
              <a:rPr lang="nb-NO" dirty="0" smtClean="0"/>
              <a:t> </a:t>
            </a:r>
            <a:r>
              <a:rPr lang="nb-NO" dirty="0" err="1" smtClean="0"/>
              <a:t>consent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Confidentiality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Impartiality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Integrity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8"/>
            </a:pPr>
            <a:r>
              <a:rPr lang="nb-NO" dirty="0"/>
              <a:t>Good </a:t>
            </a:r>
            <a:r>
              <a:rPr lang="nb-NO" dirty="0" err="1"/>
              <a:t>reference</a:t>
            </a:r>
            <a:r>
              <a:rPr lang="nb-NO" dirty="0"/>
              <a:t> </a:t>
            </a:r>
            <a:r>
              <a:rPr lang="nb-NO" dirty="0" err="1"/>
              <a:t>practice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 err="1"/>
              <a:t>Collegiality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 err="1"/>
              <a:t>Intitutional</a:t>
            </a:r>
            <a:r>
              <a:rPr lang="nb-NO" dirty="0"/>
              <a:t> </a:t>
            </a:r>
            <a:r>
              <a:rPr lang="nb-NO" dirty="0" err="1"/>
              <a:t>responsibility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 err="1"/>
              <a:t>Availability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results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responsibility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/>
              <a:t>Global </a:t>
            </a:r>
            <a:r>
              <a:rPr lang="nb-NO" dirty="0" err="1"/>
              <a:t>responsibility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r>
              <a:rPr lang="nb-NO" dirty="0"/>
              <a:t>Laws and </a:t>
            </a:r>
            <a:r>
              <a:rPr lang="nb-NO" dirty="0" err="1"/>
              <a:t>regulations</a:t>
            </a:r>
            <a:endParaRPr lang="nb-NO" dirty="0"/>
          </a:p>
          <a:p>
            <a:pPr marL="457200" indent="-457200">
              <a:buFont typeface="+mj-lt"/>
              <a:buAutoNum type="arabicPeriod" startAt="8"/>
            </a:pP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5161756"/>
            <a:ext cx="6748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Source: https</a:t>
            </a:r>
            <a:r>
              <a:rPr lang="nb-NO" dirty="0"/>
              <a:t>://www.forskningsetikk.no/en/guidelines/general-guidelines/</a:t>
            </a:r>
          </a:p>
        </p:txBody>
      </p:sp>
    </p:spTree>
    <p:extLst>
      <p:ext uri="{BB962C8B-B14F-4D97-AF65-F5344CB8AC3E}">
        <p14:creationId xmlns:p14="http://schemas.microsoft.com/office/powerpoint/2010/main" val="6709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388"/>
            <a:ext cx="9220755" cy="4638079"/>
          </a:xfrm>
        </p:spPr>
      </p:pic>
      <p:sp>
        <p:nvSpPr>
          <p:cNvPr id="5" name="TextBox 4"/>
          <p:cNvSpPr txBox="1"/>
          <p:nvPr/>
        </p:nvSpPr>
        <p:spPr>
          <a:xfrm>
            <a:off x="539552" y="5161756"/>
            <a:ext cx="80746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https://www.forskningsetikk.no/en/guidelines/social-sciences-humanities-law-and-theology/guidelines-for-research-ethics-in-the-social-sciences-humanities-law-and-theology/</a:t>
            </a:r>
          </a:p>
        </p:txBody>
      </p:sp>
    </p:spTree>
    <p:extLst>
      <p:ext uri="{BB962C8B-B14F-4D97-AF65-F5344CB8AC3E}">
        <p14:creationId xmlns:p14="http://schemas.microsoft.com/office/powerpoint/2010/main" val="314063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Responsibilities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21396"/>
            <a:ext cx="4170040" cy="3158604"/>
          </a:xfrm>
        </p:spPr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University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Heads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departments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Researchers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73324"/>
            <a:ext cx="3556110" cy="355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75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" y="0"/>
            <a:ext cx="9118848" cy="5296576"/>
          </a:xfrm>
        </p:spPr>
      </p:pic>
      <p:sp>
        <p:nvSpPr>
          <p:cNvPr id="7" name="TextBox 6"/>
          <p:cNvSpPr txBox="1"/>
          <p:nvPr/>
        </p:nvSpPr>
        <p:spPr>
          <a:xfrm>
            <a:off x="2217232" y="5376446"/>
            <a:ext cx="69267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https://www.uio.no/english/for-employees/support/research/ethics/</a:t>
            </a:r>
          </a:p>
        </p:txBody>
      </p:sp>
    </p:spTree>
    <p:extLst>
      <p:ext uri="{BB962C8B-B14F-4D97-AF65-F5344CB8AC3E}">
        <p14:creationId xmlns:p14="http://schemas.microsoft.com/office/powerpoint/2010/main" val="389014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21373"/>
          </a:xfrm>
        </p:spPr>
      </p:pic>
      <p:sp>
        <p:nvSpPr>
          <p:cNvPr id="8" name="TextBox 7"/>
          <p:cNvSpPr txBox="1"/>
          <p:nvPr/>
        </p:nvSpPr>
        <p:spPr>
          <a:xfrm>
            <a:off x="2987824" y="5432248"/>
            <a:ext cx="60404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/>
              <a:t>Source: https://www.uio.no/english/about/organisation/committees/research-ethics-committee/</a:t>
            </a:r>
          </a:p>
        </p:txBody>
      </p:sp>
    </p:spTree>
    <p:extLst>
      <p:ext uri="{BB962C8B-B14F-4D97-AF65-F5344CB8AC3E}">
        <p14:creationId xmlns:p14="http://schemas.microsoft.com/office/powerpoint/2010/main" val="41429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4" y="23604"/>
            <a:ext cx="9114656" cy="5328282"/>
          </a:xfrm>
        </p:spPr>
      </p:pic>
      <p:sp>
        <p:nvSpPr>
          <p:cNvPr id="5" name="TextBox 4"/>
          <p:cNvSpPr txBox="1"/>
          <p:nvPr/>
        </p:nvSpPr>
        <p:spPr>
          <a:xfrm>
            <a:off x="2411760" y="5428086"/>
            <a:ext cx="656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https://www.uio.no/english/about/organisation/science-ombud/</a:t>
            </a:r>
          </a:p>
        </p:txBody>
      </p:sp>
    </p:spTree>
    <p:extLst>
      <p:ext uri="{BB962C8B-B14F-4D97-AF65-F5344CB8AC3E}">
        <p14:creationId xmlns:p14="http://schemas.microsoft.com/office/powerpoint/2010/main" val="29030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156"/>
            <a:ext cx="8640960" cy="48634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5449788"/>
            <a:ext cx="82397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Source: https</a:t>
            </a:r>
            <a:r>
              <a:rPr lang="nb-NO" sz="1050" dirty="0"/>
              <a:t>://www.cessda.eu/Training/Training-Resources/Library/Data-Management-Expert-Guide/5.-Protect/Ethical-review-process</a:t>
            </a:r>
          </a:p>
        </p:txBody>
      </p:sp>
    </p:spTree>
    <p:extLst>
      <p:ext uri="{BB962C8B-B14F-4D97-AF65-F5344CB8AC3E}">
        <p14:creationId xmlns:p14="http://schemas.microsoft.com/office/powerpoint/2010/main" val="117208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7220"/>
            <a:ext cx="7921625" cy="954088"/>
          </a:xfrm>
        </p:spPr>
        <p:txBody>
          <a:bodyPr/>
          <a:lstStyle/>
          <a:p>
            <a:r>
              <a:rPr lang="nb-NO" dirty="0" smtClean="0"/>
              <a:t>The </a:t>
            </a:r>
            <a:r>
              <a:rPr lang="nb-NO" dirty="0" err="1" smtClean="0"/>
              <a:t>principles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 and data </a:t>
            </a:r>
            <a:r>
              <a:rPr lang="nb-NO" dirty="0" err="1" smtClean="0"/>
              <a:t>protection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90600" y="1291308"/>
            <a:ext cx="3771900" cy="378869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Legality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Fairness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Openness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Purpose </a:t>
            </a:r>
            <a:r>
              <a:rPr lang="nb-NO" dirty="0" err="1" smtClean="0"/>
              <a:t>limitation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Data </a:t>
            </a:r>
            <a:r>
              <a:rPr lang="nb-NO" dirty="0" err="1" smtClean="0"/>
              <a:t>minimisation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Accuracy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smtClean="0"/>
              <a:t>Storage </a:t>
            </a:r>
            <a:r>
              <a:rPr lang="nb-NO" dirty="0" err="1" smtClean="0"/>
              <a:t>limitation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Integrity</a:t>
            </a:r>
            <a:r>
              <a:rPr lang="nb-NO" dirty="0" smtClean="0"/>
              <a:t> and,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Confidentiality</a:t>
            </a: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r>
              <a:rPr lang="nb-NO" dirty="0" err="1" smtClean="0"/>
              <a:t>Responsibility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5"/>
          <a:stretch/>
        </p:blipFill>
        <p:spPr>
          <a:xfrm>
            <a:off x="4762500" y="1989510"/>
            <a:ext cx="3683693" cy="2376264"/>
          </a:xfrm>
        </p:spPr>
      </p:pic>
      <p:sp>
        <p:nvSpPr>
          <p:cNvPr id="6" name="TextBox 5"/>
          <p:cNvSpPr txBox="1"/>
          <p:nvPr/>
        </p:nvSpPr>
        <p:spPr>
          <a:xfrm>
            <a:off x="3091726" y="5352410"/>
            <a:ext cx="6017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</a:t>
            </a:r>
            <a:r>
              <a:rPr lang="nb-NO" dirty="0">
                <a:hlinkClick r:id="rId4"/>
              </a:rPr>
              <a:t>https://gdpr-info.eu/art-5-gdpr</a:t>
            </a:r>
            <a:r>
              <a:rPr lang="nb-NO" dirty="0" smtClean="0">
                <a:hlinkClick r:id="rId4"/>
              </a:rPr>
              <a:t>/</a:t>
            </a:r>
            <a:r>
              <a:rPr lang="nb-NO" dirty="0" smtClean="0"/>
              <a:t> </a:t>
            </a:r>
            <a:r>
              <a:rPr lang="nb-NO" dirty="0" err="1" smtClean="0"/>
              <a:t>adapted</a:t>
            </a:r>
            <a:r>
              <a:rPr lang="nb-NO" dirty="0" smtClean="0"/>
              <a:t> by Lars Soligard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791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611561" y="1234253"/>
            <a:ext cx="8208912" cy="4030550"/>
          </a:xfrm>
          <a:prstGeom prst="rect">
            <a:avLst/>
          </a:prstGeom>
          <a:solidFill>
            <a:schemeClr val="tx1">
              <a:alpha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87" y="280165"/>
            <a:ext cx="7921625" cy="954088"/>
          </a:xfrm>
        </p:spPr>
        <p:txBody>
          <a:bodyPr/>
          <a:lstStyle/>
          <a:p>
            <a:r>
              <a:rPr lang="nb-NO" sz="2800" dirty="0" smtClean="0">
                <a:solidFill>
                  <a:schemeClr val="bg1"/>
                </a:solidFill>
              </a:rPr>
              <a:t>Data </a:t>
            </a:r>
            <a:r>
              <a:rPr lang="nb-NO" sz="2800" dirty="0" err="1" smtClean="0">
                <a:solidFill>
                  <a:schemeClr val="bg1"/>
                </a:solidFill>
              </a:rPr>
              <a:t>controller</a:t>
            </a:r>
            <a:r>
              <a:rPr lang="nb-NO" sz="2800" dirty="0" smtClean="0">
                <a:solidFill>
                  <a:schemeClr val="bg1"/>
                </a:solidFill>
              </a:rPr>
              <a:t> &amp; Data </a:t>
            </a:r>
            <a:r>
              <a:rPr lang="nb-NO" sz="2800" dirty="0" err="1" smtClean="0">
                <a:solidFill>
                  <a:schemeClr val="bg1"/>
                </a:solidFill>
              </a:rPr>
              <a:t>protection</a:t>
            </a:r>
            <a:r>
              <a:rPr lang="nb-NO" sz="2800" dirty="0" smtClean="0">
                <a:solidFill>
                  <a:schemeClr val="bg1"/>
                </a:solidFill>
              </a:rPr>
              <a:t> </a:t>
            </a:r>
            <a:r>
              <a:rPr lang="nb-NO" sz="2800" dirty="0" err="1" smtClean="0">
                <a:solidFill>
                  <a:schemeClr val="bg1"/>
                </a:solidFill>
              </a:rPr>
              <a:t>Officer</a:t>
            </a:r>
            <a:endParaRPr lang="nb-NO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258" y="1382194"/>
            <a:ext cx="7924800" cy="3734668"/>
          </a:xfrm>
          <a:noFill/>
        </p:spPr>
        <p:txBody>
          <a:bodyPr/>
          <a:lstStyle/>
          <a:p>
            <a:pPr marL="46038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 data controller </a:t>
            </a:r>
            <a:r>
              <a:rPr lang="en-US" dirty="0" smtClean="0">
                <a:solidFill>
                  <a:schemeClr val="bg1"/>
                </a:solidFill>
              </a:rPr>
              <a:t>- is </a:t>
            </a:r>
            <a:r>
              <a:rPr lang="en-US" dirty="0">
                <a:solidFill>
                  <a:schemeClr val="bg1"/>
                </a:solidFill>
              </a:rPr>
              <a:t>the person, business or institution which alone, or with others, decides the goal of the processing and what means that are used to achieve the goal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pPr marL="46038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6038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For any research taking place at the University of Oslo – the University is the data controller. </a:t>
            </a:r>
          </a:p>
          <a:p>
            <a:pPr marL="46038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46038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Data protection officer – </a:t>
            </a:r>
            <a:r>
              <a:rPr lang="en-US" dirty="0" smtClean="0">
                <a:solidFill>
                  <a:schemeClr val="bg1"/>
                </a:solidFill>
              </a:rPr>
              <a:t>safeguards the personal privacy interests  of UiO employees</a:t>
            </a:r>
            <a:r>
              <a:rPr lang="en-US" dirty="0">
                <a:solidFill>
                  <a:schemeClr val="bg1"/>
                </a:solidFill>
              </a:rPr>
              <a:t>, students, guest researchers, guests and respondents or informants in research projects. </a:t>
            </a:r>
            <a:endParaRPr lang="nb-NO" dirty="0">
              <a:solidFill>
                <a:schemeClr val="bg1"/>
              </a:solidFill>
            </a:endParaRPr>
          </a:p>
          <a:p>
            <a:pPr marL="46038" indent="0">
              <a:buNone/>
            </a:pPr>
            <a:endParaRPr lang="nb-NO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469557" y="5264803"/>
            <a:ext cx="2339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chemeClr val="bg1"/>
                </a:solidFill>
              </a:rPr>
              <a:t>Photo: </a:t>
            </a:r>
            <a:r>
              <a:rPr lang="nb-NO" dirty="0">
                <a:solidFill>
                  <a:schemeClr val="bg1"/>
                </a:solidFill>
              </a:rPr>
              <a:t>UiO/Anders </a:t>
            </a:r>
            <a:r>
              <a:rPr lang="nb-NO" dirty="0" smtClean="0">
                <a:solidFill>
                  <a:schemeClr val="bg1"/>
                </a:solidFill>
              </a:rPr>
              <a:t>Lien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22D7-A1CC-4F7D-92B8-3AC60AD6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Privacy and data protection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D124F-1FCF-4806-A11C-988BF7D0BF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5375" y="1656186"/>
            <a:ext cx="3917125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dirty="0">
                <a:ea typeface="+mn-lt"/>
                <a:cs typeface="+mn-lt"/>
              </a:rPr>
              <a:t>P</a:t>
            </a:r>
            <a:r>
              <a:rPr lang="en-GB" noProof="0" dirty="0" err="1" smtClean="0">
                <a:ea typeface="+mn-lt"/>
                <a:cs typeface="+mn-lt"/>
              </a:rPr>
              <a:t>ersonal</a:t>
            </a:r>
            <a:r>
              <a:rPr lang="en-GB" noProof="0" dirty="0" smtClean="0">
                <a:ea typeface="+mn-lt"/>
                <a:cs typeface="+mn-lt"/>
              </a:rPr>
              <a:t> data – any piece of information about an identified or identifiable physical person.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We separate between general personal data and special categories of personal data (sensitive data)</a:t>
            </a:r>
            <a:endParaRPr lang="en-GB" noProof="0" dirty="0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F3A5BA-A558-4E55-B788-E57A467E6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17</a:t>
            </a:fld>
            <a:endParaRPr lang="en-US" altLang="nb-NO"/>
          </a:p>
        </p:txBody>
      </p:sp>
      <p:pic>
        <p:nvPicPr>
          <p:cNvPr id="14" name="Picture 14" descr="A picture containing table, LEGO&#10;&#10;Description generated with high confidence">
            <a:extLst>
              <a:ext uri="{FF2B5EF4-FFF2-40B4-BE49-F238E27FC236}">
                <a16:creationId xmlns:a16="http://schemas.microsoft.com/office/drawing/2014/main" id="{014A8BE5-ECE8-4F86-8910-DD3D5D3E62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24209" b="-245"/>
          <a:stretch/>
        </p:blipFill>
        <p:spPr>
          <a:xfrm>
            <a:off x="4914343" y="1516378"/>
            <a:ext cx="3917155" cy="291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8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4521CB-9315-44C9-8B04-E312AAA1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What constitutes as general personal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3B8D9-0AAD-4D4E-A8D7-2B41A4BBC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73" y="1583161"/>
            <a:ext cx="8339728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Name, address, age, phone number, e-mail and Norwegian national identity number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 of exam papers, bachelor- or master theses and candidates grades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 of case documents, investigations or considerations of staff or students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Contents of email communication amongst staff or students or between two or more students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Video- and audio recordings where individuals are recognizable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Images of staff or students which are published on the home page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700" noProof="0" dirty="0" smtClean="0">
                <a:solidFill>
                  <a:schemeClr val="bg1"/>
                </a:solidFill>
                <a:ea typeface="+mn-lt"/>
                <a:cs typeface="+mn-lt"/>
              </a:rPr>
              <a:t>Logging of activity in computer systems where the logs can be associated with staff or students, for example when registering who is logged in to a computer system at any given time</a:t>
            </a:r>
            <a:endParaRPr lang="en-GB" sz="1700" noProof="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05F1DD-F79D-45B8-9B36-51F53AFCBC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4140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 smtClean="0"/>
              <a:t>2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processing</a:t>
            </a:r>
            <a:r>
              <a:rPr lang="nb-NO" dirty="0" smtClean="0"/>
              <a:t> general personal data in </a:t>
            </a:r>
            <a:r>
              <a:rPr lang="nb-NO" dirty="0" err="1" smtClean="0"/>
              <a:t>your</a:t>
            </a:r>
            <a:r>
              <a:rPr lang="en-NO" dirty="0" smtClean="0"/>
              <a:t> project?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7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8326D-494E-436E-AC1B-1D683BDB5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562816"/>
            <a:ext cx="7921625" cy="954088"/>
          </a:xfrm>
        </p:spPr>
        <p:txBody>
          <a:bodyPr/>
          <a:lstStyle/>
          <a:p>
            <a:r>
              <a:rPr lang="en-GB" noProof="0" dirty="0" smtClean="0"/>
              <a:t>Special categories of personal data (sensitive data)?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20903-87E8-4C16-96F1-4ADC2D232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16040" y="1447052"/>
            <a:ext cx="4877085" cy="3423814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health information and health related conditions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genetic or biometric information which can be used to identify a physical person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ethnic or racial origin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political, philosophical or religious perceptions and beliefs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sexual orientation or sexual relationships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100" noProof="0" dirty="0" smtClean="0">
                <a:ea typeface="+mn-lt"/>
                <a:cs typeface="+mn-lt"/>
              </a:rPr>
              <a:t>trade-union membership</a:t>
            </a:r>
          </a:p>
          <a:p>
            <a:pPr marL="271145" indent="-271145"/>
            <a:endParaRPr lang="en-GB" sz="21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9AC4C-0FCA-4513-A5D6-193DC12017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20</a:t>
            </a:fld>
            <a:endParaRPr lang="en-US" altLang="nb-NO"/>
          </a:p>
        </p:txBody>
      </p:sp>
      <p:pic>
        <p:nvPicPr>
          <p:cNvPr id="3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1E772B94-4465-4C01-B444-B167F30DAC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60373" y="1449710"/>
            <a:ext cx="342938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0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/>
              <a:t>3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processing</a:t>
            </a:r>
            <a:r>
              <a:rPr lang="nb-NO" dirty="0" smtClean="0"/>
              <a:t> </a:t>
            </a:r>
            <a:r>
              <a:rPr lang="nb-NO" dirty="0" err="1" smtClean="0"/>
              <a:t>special</a:t>
            </a:r>
            <a:r>
              <a:rPr lang="nb-NO" dirty="0" smtClean="0"/>
              <a:t> </a:t>
            </a:r>
            <a:r>
              <a:rPr lang="nb-NO" dirty="0" err="1" smtClean="0"/>
              <a:t>categories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personal data in </a:t>
            </a:r>
            <a:r>
              <a:rPr lang="nb-NO" dirty="0" err="1" smtClean="0"/>
              <a:t>your</a:t>
            </a:r>
            <a:r>
              <a:rPr lang="en-NO" dirty="0" smtClean="0"/>
              <a:t> project?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6FDF4-204C-4634-9FD0-F4A1D0CBD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What is considered processing of personal data?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D8582-32CF-486D-A2F7-2BA1989A88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Collection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Registration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Storage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Compilation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Use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Transfer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Publication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noProof="0" dirty="0" smtClean="0">
                <a:ea typeface="+mn-lt"/>
                <a:cs typeface="+mn-lt"/>
              </a:rPr>
              <a:t>    Erasure</a:t>
            </a:r>
            <a:endParaRPr lang="en-GB" noProof="0" dirty="0">
              <a:ea typeface="+mn-lt"/>
              <a:cs typeface="+mn-lt"/>
            </a:endParaRPr>
          </a:p>
        </p:txBody>
      </p:sp>
      <p:pic>
        <p:nvPicPr>
          <p:cNvPr id="6" name="Picture 6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5191ADA0-9D70-49AF-BE4C-037E1A1DA2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87320" y="1952619"/>
            <a:ext cx="4394721" cy="292948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8758C-D40D-4756-9D49-504FC357C5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2800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id="{9819AF9B-F632-A34D-9D89-6BD3A2FF88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4620" b="215"/>
          <a:stretch/>
        </p:blipFill>
        <p:spPr>
          <a:xfrm>
            <a:off x="3090911" y="1568708"/>
            <a:ext cx="3068499" cy="36849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BE6BF64-495E-5F4E-8912-71E49223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89" y="441011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De-identified and anonymous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99F1C0-B1F6-7C4B-827F-19B7C1000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6139" y="1449572"/>
            <a:ext cx="3304187" cy="2815856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2">
                    <a:lumMod val="75000"/>
                  </a:schemeClr>
                </a:solidFill>
              </a:rPr>
              <a:t>Anonymous data means that NO ONE can identify persons in a dataset. Anonymous data are not seen as personal data. Data can in some cases be anonymised by deleting any information that contributes towards identification.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A1757A-0E30-B648-B1C2-93107997F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674" y="1395099"/>
            <a:ext cx="3510830" cy="3429000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1"/>
                </a:solidFill>
              </a:rPr>
              <a:t>De-identified data means that information used for identification have been replaced by a code with an associated key.  De-identified data are seen as personal data. If you delete the associated key, de-identified data can be anonymous.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5FED-9299-5A47-82DA-1EF51D8C3B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238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id="{9819AF9B-F632-A34D-9D89-6BD3A2FF88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4620" b="215"/>
          <a:stretch/>
        </p:blipFill>
        <p:spPr>
          <a:xfrm>
            <a:off x="3090911" y="1568708"/>
            <a:ext cx="3068499" cy="36849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BE6BF64-495E-5F4E-8912-71E492239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89" y="441011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De-identified and anonymous data?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99F1C0-B1F6-7C4B-827F-19B7C1000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46139" y="1449572"/>
            <a:ext cx="3304187" cy="2815856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1"/>
                </a:solidFill>
              </a:rPr>
              <a:t>Anonymous data means that NO ONE can identify persons in a dataset. Anonymous data are not seen as personal data. Data can in some cases be anonymised by deleting any information that contributes towards identification.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A1757A-0E30-B648-B1C2-93107997F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674" y="1395099"/>
            <a:ext cx="3510830" cy="3429000"/>
          </a:xfrm>
        </p:spPr>
        <p:txBody>
          <a:bodyPr/>
          <a:lstStyle/>
          <a:p>
            <a:pPr marL="0" indent="0">
              <a:buNone/>
            </a:pPr>
            <a:r>
              <a:rPr lang="en-GB" noProof="0" dirty="0" smtClean="0">
                <a:solidFill>
                  <a:schemeClr val="bg2">
                    <a:lumMod val="75000"/>
                  </a:schemeClr>
                </a:solidFill>
              </a:rPr>
              <a:t>De-identified data means that information used for identification have been replaced by a code with an associated key.  De-identified data are seen as personal data. If you delete the associated key, de-identified data can be anonymous.</a:t>
            </a:r>
            <a:endParaRPr lang="en-GB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C5FED-9299-5A47-82DA-1EF51D8C3B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50084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2536" y="-46391"/>
            <a:ext cx="9769402" cy="4838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54647" y="5253335"/>
            <a:ext cx="6099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Source </a:t>
            </a:r>
            <a:r>
              <a:rPr lang="nb-NO" sz="1200" dirty="0" smtClean="0"/>
              <a:t>NRK (in Norwegian): </a:t>
            </a:r>
            <a:r>
              <a:rPr lang="nb-NO" sz="1200" dirty="0"/>
              <a:t>https://www.nrk.no/norge/xl/avslort-av-mobilen-1.14911685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791671"/>
            <a:ext cx="1640015" cy="9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9DA2-1C7A-4327-B537-021542BA1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38" y="374968"/>
            <a:ext cx="7921625" cy="954088"/>
          </a:xfrm>
        </p:spPr>
        <p:txBody>
          <a:bodyPr/>
          <a:lstStyle/>
          <a:p>
            <a:r>
              <a:rPr lang="en-GB" noProof="0" dirty="0" smtClean="0"/>
              <a:t>What is the researchers responsibility?</a:t>
            </a:r>
            <a:br>
              <a:rPr lang="en-GB" noProof="0" dirty="0" smtClean="0"/>
            </a:b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04641-14D9-4DB3-ACF6-A21E0A10B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3729" y="985292"/>
            <a:ext cx="5287056" cy="3767578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 noProof="0" dirty="0" smtClean="0">
                <a:ea typeface="+mn-lt"/>
                <a:cs typeface="+mn-lt"/>
              </a:rPr>
              <a:t>Project managers are responsible for the privacy of the participants when their personal data are to be processed. They must: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determine and maintain an overview of what types of personal data shall be processed in the research project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prepare a consent form and information about rights to be presented to respondents or informants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Notify the project to NSD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If needed, enter data processor agreements with external information or service providers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600" noProof="0" dirty="0" smtClean="0">
                <a:ea typeface="+mn-lt"/>
                <a:cs typeface="+mn-lt"/>
              </a:rPr>
              <a:t>Ensure that appropriate technical solutions for collection, storage, transmission and analysis are utilised. 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600" dirty="0" smtClean="0">
                <a:ea typeface="+mn-lt"/>
                <a:cs typeface="+mn-lt"/>
              </a:rPr>
              <a:t>Ensure </a:t>
            </a:r>
            <a:r>
              <a:rPr lang="en-US" sz="1600" dirty="0">
                <a:ea typeface="+mn-lt"/>
                <a:cs typeface="+mn-lt"/>
              </a:rPr>
              <a:t>that project staff </a:t>
            </a:r>
            <a:r>
              <a:rPr lang="en-US" sz="1600" dirty="0" smtClean="0">
                <a:ea typeface="+mn-lt"/>
                <a:cs typeface="+mn-lt"/>
              </a:rPr>
              <a:t>are trained in securely </a:t>
            </a:r>
            <a:r>
              <a:rPr lang="en-US" sz="1600" dirty="0">
                <a:ea typeface="+mn-lt"/>
                <a:cs typeface="+mn-lt"/>
              </a:rPr>
              <a:t>processing of </a:t>
            </a:r>
            <a:r>
              <a:rPr lang="en-US" sz="1600" dirty="0" smtClean="0">
                <a:ea typeface="+mn-lt"/>
                <a:cs typeface="+mn-lt"/>
              </a:rPr>
              <a:t>personal research </a:t>
            </a:r>
            <a:r>
              <a:rPr lang="en-US" sz="1600" dirty="0">
                <a:ea typeface="+mn-lt"/>
                <a:cs typeface="+mn-lt"/>
              </a:rPr>
              <a:t>data</a:t>
            </a:r>
            <a:endParaRPr lang="en-GB" sz="1600" noProof="0" dirty="0" smtClean="0">
              <a:ea typeface="+mn-lt"/>
              <a:cs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54C32-3EE2-487E-A07F-79E19E69D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26</a:t>
            </a:fld>
            <a:endParaRPr lang="en-US" altLang="nb-NO"/>
          </a:p>
        </p:txBody>
      </p:sp>
      <p:pic>
        <p:nvPicPr>
          <p:cNvPr id="10" name="Picture 10" descr="A picture containing person, wall, man, building&#10;&#10;Description generated with very high confidence">
            <a:extLst>
              <a:ext uri="{FF2B5EF4-FFF2-40B4-BE49-F238E27FC236}">
                <a16:creationId xmlns:a16="http://schemas.microsoft.com/office/drawing/2014/main" id="{287A667C-F68E-487E-A917-4F5A0A6362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2406" b="-366"/>
          <a:stretch/>
        </p:blipFill>
        <p:spPr>
          <a:xfrm>
            <a:off x="5530785" y="1755203"/>
            <a:ext cx="3474944" cy="30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4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/>
              <a:t>4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be </a:t>
            </a:r>
            <a:r>
              <a:rPr lang="nb-NO" dirty="0" err="1" smtClean="0"/>
              <a:t>you</a:t>
            </a:r>
            <a:r>
              <a:rPr lang="nb-NO" dirty="0" smtClean="0"/>
              <a:t> be in charge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privacy</a:t>
            </a:r>
            <a:r>
              <a:rPr lang="nb-NO" dirty="0" smtClean="0"/>
              <a:t> </a:t>
            </a:r>
            <a:r>
              <a:rPr lang="nb-NO" dirty="0" err="1" smtClean="0"/>
              <a:t>protection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27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3204"/>
            <a:ext cx="7921625" cy="954088"/>
          </a:xfrm>
        </p:spPr>
        <p:txBody>
          <a:bodyPr/>
          <a:lstStyle/>
          <a:p>
            <a:r>
              <a:rPr lang="nb-NO" dirty="0" smtClean="0"/>
              <a:t>Information for research </a:t>
            </a:r>
            <a:r>
              <a:rPr lang="nb-NO" dirty="0" err="1" smtClean="0"/>
              <a:t>subjects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147292"/>
            <a:ext cx="8317865" cy="3932708"/>
          </a:xfrm>
        </p:spPr>
        <p:txBody>
          <a:bodyPr/>
          <a:lstStyle/>
          <a:p>
            <a:r>
              <a:rPr lang="en-US" dirty="0" smtClean="0"/>
              <a:t>Contact </a:t>
            </a:r>
            <a:r>
              <a:rPr lang="en-US" dirty="0"/>
              <a:t>information of the Data </a:t>
            </a:r>
            <a:r>
              <a:rPr lang="en-US" dirty="0" smtClean="0"/>
              <a:t>Controller </a:t>
            </a:r>
            <a:r>
              <a:rPr lang="en-US" dirty="0"/>
              <a:t>and the Data Protection </a:t>
            </a:r>
            <a:r>
              <a:rPr lang="en-US" dirty="0" smtClean="0"/>
              <a:t>Officer</a:t>
            </a:r>
          </a:p>
          <a:p>
            <a:r>
              <a:rPr lang="en-US" dirty="0" smtClean="0"/>
              <a:t>Details about the processing purpose and legal </a:t>
            </a:r>
            <a:r>
              <a:rPr lang="en-US" dirty="0"/>
              <a:t>basis for the </a:t>
            </a:r>
            <a:r>
              <a:rPr lang="en-US" dirty="0" smtClean="0"/>
              <a:t>processing</a:t>
            </a:r>
          </a:p>
          <a:p>
            <a:r>
              <a:rPr lang="en-US" dirty="0" smtClean="0"/>
              <a:t>Who will have access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time period </a:t>
            </a:r>
            <a:r>
              <a:rPr lang="en-US" dirty="0" smtClean="0"/>
              <a:t>the </a:t>
            </a:r>
            <a:r>
              <a:rPr lang="en-US" dirty="0"/>
              <a:t>information will be stored </a:t>
            </a:r>
            <a:endParaRPr lang="en-US" dirty="0" smtClean="0"/>
          </a:p>
          <a:p>
            <a:r>
              <a:rPr lang="en-US" dirty="0" smtClean="0"/>
              <a:t>Information about any </a:t>
            </a:r>
            <a:r>
              <a:rPr lang="en-US" dirty="0"/>
              <a:t>other rights they have </a:t>
            </a:r>
            <a:r>
              <a:rPr lang="en-US" dirty="0" smtClean="0"/>
              <a:t>according </a:t>
            </a:r>
            <a:r>
              <a:rPr lang="en-US" dirty="0"/>
              <a:t>to the Privacy Act</a:t>
            </a:r>
            <a:r>
              <a:rPr lang="en-US" dirty="0" smtClean="0"/>
              <a:t>.</a:t>
            </a:r>
          </a:p>
          <a:p>
            <a:r>
              <a:rPr lang="en-US" dirty="0" smtClean="0"/>
              <a:t>NSD has a lot more information about how to do this well: </a:t>
            </a:r>
            <a:r>
              <a:rPr lang="nb-NO" dirty="0"/>
              <a:t>https://</a:t>
            </a:r>
            <a:r>
              <a:rPr lang="nb-NO" dirty="0" smtClean="0"/>
              <a:t>nsd.no/personvernombud/en/help/information_consent/information_requirements.html</a:t>
            </a:r>
            <a:endParaRPr lang="en-US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47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EE1D6-E083-4EE3-99DA-EBC23EC69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03" y="552444"/>
            <a:ext cx="7921625" cy="954088"/>
          </a:xfrm>
        </p:spPr>
        <p:txBody>
          <a:bodyPr/>
          <a:lstStyle/>
          <a:p>
            <a:r>
              <a:rPr lang="en-GB" noProof="0" dirty="0" smtClean="0"/>
              <a:t>Consent</a:t>
            </a:r>
            <a:endParaRPr lang="en-GB" noProof="0" dirty="0"/>
          </a:p>
        </p:txBody>
      </p:sp>
      <p:pic>
        <p:nvPicPr>
          <p:cNvPr id="6" name="Picture 6" descr="A close up of a pencil&#10;&#10;Description generated with high confidence">
            <a:extLst>
              <a:ext uri="{FF2B5EF4-FFF2-40B4-BE49-F238E27FC236}">
                <a16:creationId xmlns:a16="http://schemas.microsoft.com/office/drawing/2014/main" id="{19EF4290-E1C4-4AC7-B451-ECC92A52D3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0082" r="11369" b="367"/>
          <a:stretch/>
        </p:blipFill>
        <p:spPr>
          <a:xfrm>
            <a:off x="406802" y="1667880"/>
            <a:ext cx="3736718" cy="3157331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8D586-1F0B-4B81-A92A-E1AD6D795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0307" y="697260"/>
            <a:ext cx="4612129" cy="3884882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 noProof="0" dirty="0" smtClean="0">
                <a:ea typeface="+mn-lt"/>
                <a:cs typeface="+mn-lt"/>
              </a:rPr>
              <a:t>For a consent to be valid and work as a basis for processing, it must be: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Voluntary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Specific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Informed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Unequivocal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Given actively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Documentable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1900" noProof="0" dirty="0" smtClean="0">
                <a:ea typeface="+mn-lt"/>
                <a:cs typeface="+mn-lt"/>
              </a:rPr>
              <a:t>Possible to withdraw as easily as it was given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 noProof="0" dirty="0" smtClean="0">
                <a:ea typeface="+mn-lt"/>
                <a:cs typeface="+mn-lt"/>
              </a:rPr>
              <a:t>If you wish to use the data for a new/different purpose, a new consent must be obtained from the data subject.</a:t>
            </a:r>
            <a:endParaRPr lang="en-GB" sz="19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D26C42-F1F0-49CD-A69A-C6D6212EC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046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0912"/>
            <a:ext cx="7921625" cy="954088"/>
          </a:xfrm>
        </p:spPr>
        <p:txBody>
          <a:bodyPr/>
          <a:lstStyle/>
          <a:p>
            <a:r>
              <a:rPr lang="en-GB" noProof="0" dirty="0" smtClean="0">
                <a:solidFill>
                  <a:schemeClr val="tx1"/>
                </a:solidFill>
              </a:rPr>
              <a:t>Handling consent in TSD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489348"/>
            <a:ext cx="7924800" cy="3590652"/>
          </a:xfrm>
        </p:spPr>
        <p:txBody>
          <a:bodyPr/>
          <a:lstStyle/>
          <a:p>
            <a:r>
              <a:rPr lang="en-US" dirty="0" smtClean="0"/>
              <a:t>TSD = </a:t>
            </a:r>
            <a:r>
              <a:rPr lang="en-US" dirty="0" err="1" smtClean="0"/>
              <a:t>UiOs</a:t>
            </a:r>
            <a:r>
              <a:rPr lang="en-US" dirty="0" smtClean="0"/>
              <a:t> service for sensitive data</a:t>
            </a:r>
          </a:p>
          <a:p>
            <a:endParaRPr lang="en-US" dirty="0"/>
          </a:p>
          <a:p>
            <a:r>
              <a:rPr lang="en-US" dirty="0" smtClean="0"/>
              <a:t>At UiO a TSD Consent portal is available</a:t>
            </a:r>
          </a:p>
          <a:p>
            <a:pPr lvl="1"/>
            <a:r>
              <a:rPr lang="en-US" dirty="0" smtClean="0"/>
              <a:t>Makes it easier to manage consents</a:t>
            </a:r>
          </a:p>
          <a:p>
            <a:pPr lvl="1"/>
            <a:r>
              <a:rPr lang="en-US" dirty="0" smtClean="0"/>
              <a:t>And for research contributors to log in and remove consent</a:t>
            </a:r>
          </a:p>
          <a:p>
            <a:pPr lvl="1"/>
            <a:r>
              <a:rPr lang="en-US" dirty="0" smtClean="0"/>
              <a:t>Data is captured via the nettskjema.no tool or it can be imported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can be found on the USIT web pages: </a:t>
            </a:r>
            <a:r>
              <a:rPr lang="nb-NO" dirty="0"/>
              <a:t>https://www.uio.no/english/services/it/research/sensitive-data/use-tsd/datacollection/nettskjema/consent/consent.md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153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7" y="485468"/>
            <a:ext cx="9041552" cy="520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01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74068" cy="48737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5243195"/>
            <a:ext cx="66559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Source: https://nsd.no/personvernombud/en/notify/notification_test.html</a:t>
            </a:r>
          </a:p>
        </p:txBody>
      </p:sp>
    </p:spTree>
    <p:extLst>
      <p:ext uri="{BB962C8B-B14F-4D97-AF65-F5344CB8AC3E}">
        <p14:creationId xmlns:p14="http://schemas.microsoft.com/office/powerpoint/2010/main" val="277034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Question </a:t>
            </a:r>
            <a:r>
              <a:rPr lang="nb-NO" dirty="0"/>
              <a:t>5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Have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notified</a:t>
            </a:r>
            <a:r>
              <a:rPr lang="nb-NO" dirty="0" smtClean="0"/>
              <a:t> NSD </a:t>
            </a:r>
            <a:r>
              <a:rPr lang="nb-NO" dirty="0" err="1" smtClean="0"/>
              <a:t>about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/>
              <a:t> </a:t>
            </a:r>
            <a:r>
              <a:rPr lang="nb-NO" dirty="0" err="1" smtClean="0"/>
              <a:t>yet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409228"/>
            <a:ext cx="4601746" cy="4824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759" y="708025"/>
            <a:ext cx="4585241" cy="46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876A7-9C88-45A4-9EE1-B0B1A2FAB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47901"/>
            <a:ext cx="7921625" cy="954088"/>
          </a:xfrm>
        </p:spPr>
        <p:txBody>
          <a:bodyPr/>
          <a:lstStyle/>
          <a:p>
            <a:r>
              <a:rPr lang="en-GB" noProof="0" dirty="0" smtClean="0"/>
              <a:t>Data Processor agreements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C9E13-3B93-4B88-9C7A-279C635C6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7834" y="1129308"/>
            <a:ext cx="4586197" cy="3655843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subject and duration of the processing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nature and purpose of the processing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type of personal data and categories of the registered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The </a:t>
            </a:r>
            <a:r>
              <a:rPr lang="en-US" sz="1800" dirty="0">
                <a:ea typeface="+mn-lt"/>
                <a:cs typeface="+mn-lt"/>
              </a:rPr>
              <a:t>rights and duties of the data controller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What </a:t>
            </a:r>
            <a:r>
              <a:rPr lang="en-US" sz="1800" dirty="0">
                <a:ea typeface="+mn-lt"/>
                <a:cs typeface="+mn-lt"/>
              </a:rPr>
              <a:t>the data processors can do with personal data for which UiO is the data controller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1800" dirty="0" smtClean="0">
                <a:ea typeface="+mn-lt"/>
                <a:cs typeface="+mn-lt"/>
              </a:rPr>
              <a:t>How </a:t>
            </a:r>
            <a:r>
              <a:rPr lang="en-US" sz="1800" dirty="0">
                <a:ea typeface="+mn-lt"/>
                <a:cs typeface="+mn-lt"/>
              </a:rPr>
              <a:t>personal data is safeguarded against </a:t>
            </a:r>
            <a:r>
              <a:rPr lang="en-US" sz="1800" dirty="0" err="1">
                <a:ea typeface="+mn-lt"/>
                <a:cs typeface="+mn-lt"/>
              </a:rPr>
              <a:t>unauthorised</a:t>
            </a:r>
            <a:r>
              <a:rPr lang="en-US" sz="1800" dirty="0">
                <a:ea typeface="+mn-lt"/>
                <a:cs typeface="+mn-lt"/>
              </a:rPr>
              <a:t> access, alteration, erasure, loss or damage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endParaRPr lang="en-GB" sz="1800" noProof="0" dirty="0" smtClean="0">
              <a:ea typeface="+mn-lt"/>
              <a:cs typeface="+mn-lt"/>
            </a:endParaRPr>
          </a:p>
          <a:p>
            <a:pPr marL="271145" indent="-271145"/>
            <a:endParaRPr lang="en-GB" noProof="0" dirty="0"/>
          </a:p>
        </p:txBody>
      </p:sp>
      <p:pic>
        <p:nvPicPr>
          <p:cNvPr id="6" name="Picture 6" descr="A picture containing text, person, table&#10;&#10;Description generated with high confidence">
            <a:extLst>
              <a:ext uri="{FF2B5EF4-FFF2-40B4-BE49-F238E27FC236}">
                <a16:creationId xmlns:a16="http://schemas.microsoft.com/office/drawing/2014/main" id="{034C105C-01DA-4D91-BDF9-A767BA4834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519" r="6045"/>
          <a:stretch/>
        </p:blipFill>
        <p:spPr>
          <a:xfrm>
            <a:off x="5101990" y="1057300"/>
            <a:ext cx="4072966" cy="362015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01BE8-4FB0-4606-A744-C284B06669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1569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7C66-4C58-8943-87B9-31A87884E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 smtClean="0"/>
              <a:t>Question</a:t>
            </a:r>
            <a:r>
              <a:rPr lang="nb-NO" dirty="0"/>
              <a:t> </a:t>
            </a:r>
            <a:r>
              <a:rPr lang="nb-NO" dirty="0" smtClean="0"/>
              <a:t>6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E35CD-300D-5C44-9C63-50D41AC38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Will </a:t>
            </a:r>
            <a:r>
              <a:rPr lang="nb-NO" dirty="0" err="1" smtClean="0"/>
              <a:t>you</a:t>
            </a:r>
            <a:r>
              <a:rPr lang="nb-NO" dirty="0" smtClean="0"/>
              <a:t> be </a:t>
            </a:r>
            <a:r>
              <a:rPr lang="nb-NO" dirty="0" err="1" smtClean="0"/>
              <a:t>using</a:t>
            </a:r>
            <a:r>
              <a:rPr lang="nb-NO" dirty="0" smtClean="0"/>
              <a:t> </a:t>
            </a:r>
            <a:r>
              <a:rPr lang="nb-NO" dirty="0" err="1" smtClean="0"/>
              <a:t>external</a:t>
            </a:r>
            <a:r>
              <a:rPr lang="nb-NO" dirty="0" smtClean="0"/>
              <a:t> </a:t>
            </a:r>
            <a:r>
              <a:rPr lang="nb-NO" dirty="0" err="1" smtClean="0"/>
              <a:t>organisations</a:t>
            </a:r>
            <a:r>
              <a:rPr lang="nb-NO" dirty="0" smtClean="0"/>
              <a:t> to assist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with</a:t>
            </a:r>
            <a:r>
              <a:rPr lang="nb-NO" dirty="0" smtClean="0"/>
              <a:t> data </a:t>
            </a:r>
            <a:r>
              <a:rPr lang="nb-NO" dirty="0" err="1" smtClean="0"/>
              <a:t>processing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project</a:t>
            </a:r>
            <a:r>
              <a:rPr lang="nb-NO" dirty="0" smtClean="0"/>
              <a:t>?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1062D-CD60-2E43-8929-45A61756B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0" y="3001516"/>
            <a:ext cx="2921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4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3D492-5B09-4EBE-B2E5-2C648E74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463474"/>
            <a:ext cx="7921625" cy="954088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Data </a:t>
            </a:r>
            <a:r>
              <a:rPr lang="nb-NO" dirty="0" err="1">
                <a:solidFill>
                  <a:srgbClr val="FF0000"/>
                </a:solidFill>
              </a:rPr>
              <a:t>Protection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Impact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Assessment</a:t>
            </a:r>
            <a:r>
              <a:rPr lang="nb-NO" dirty="0" smtClean="0">
                <a:solidFill>
                  <a:srgbClr val="FF0000"/>
                </a:solidFill>
              </a:rPr>
              <a:t> (DPIA)</a:t>
            </a:r>
            <a:endParaRPr lang="en-GB" noProof="0" dirty="0">
              <a:solidFill>
                <a:srgbClr val="FF0000"/>
              </a:solidFill>
            </a:endParaRPr>
          </a:p>
        </p:txBody>
      </p:sp>
      <p:pic>
        <p:nvPicPr>
          <p:cNvPr id="6" name="Picture 6" descr="A close up of a sign&#10;&#10;Description generated with high confidence">
            <a:extLst>
              <a:ext uri="{FF2B5EF4-FFF2-40B4-BE49-F238E27FC236}">
                <a16:creationId xmlns:a16="http://schemas.microsoft.com/office/drawing/2014/main" id="{E76D2C04-F62C-4C4B-A64E-FB59417487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11264" r="8929" b="-215"/>
          <a:stretch/>
        </p:blipFill>
        <p:spPr>
          <a:xfrm>
            <a:off x="648124" y="1678285"/>
            <a:ext cx="3861217" cy="310317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AAB5F-8DEF-4761-BD28-15482C38C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2814" y="1469066"/>
            <a:ext cx="4321680" cy="4052730"/>
          </a:xfrm>
        </p:spPr>
        <p:txBody>
          <a:bodyPr/>
          <a:lstStyle/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nb-NO" sz="2000" dirty="0" smtClean="0"/>
              <a:t>A DPIA is </a:t>
            </a:r>
            <a:r>
              <a:rPr lang="nb-NO" sz="2000" dirty="0" err="1" smtClean="0"/>
              <a:t>needed</a:t>
            </a:r>
            <a:r>
              <a:rPr lang="nb-NO" sz="2000" dirty="0" smtClean="0"/>
              <a:t> in </a:t>
            </a:r>
            <a:r>
              <a:rPr lang="nb-NO" sz="2000" dirty="0" err="1" smtClean="0"/>
              <a:t>situations</a:t>
            </a:r>
            <a:r>
              <a:rPr lang="nb-NO" sz="2000" dirty="0" smtClean="0"/>
              <a:t> </a:t>
            </a:r>
            <a:r>
              <a:rPr lang="nb-NO" sz="2000" dirty="0" err="1" smtClean="0"/>
              <a:t>when</a:t>
            </a:r>
            <a:r>
              <a:rPr lang="nb-NO" sz="2000" dirty="0" smtClean="0"/>
              <a:t> </a:t>
            </a:r>
            <a:r>
              <a:rPr lang="nb-NO" sz="2000" dirty="0" err="1" smtClean="0"/>
              <a:t>the</a:t>
            </a:r>
            <a:r>
              <a:rPr lang="nb-NO" sz="2000" dirty="0" smtClean="0"/>
              <a:t> </a:t>
            </a:r>
            <a:r>
              <a:rPr lang="nb-NO" sz="2000" dirty="0" err="1" smtClean="0"/>
              <a:t>processing</a:t>
            </a:r>
            <a:r>
              <a:rPr lang="nb-NO" sz="2000" dirty="0" smtClean="0"/>
              <a:t> </a:t>
            </a:r>
            <a:r>
              <a:rPr lang="nb-NO" sz="2000" dirty="0" err="1" smtClean="0"/>
              <a:t>involves</a:t>
            </a:r>
            <a:r>
              <a:rPr lang="nb-NO" sz="2000" dirty="0" smtClean="0"/>
              <a:t> </a:t>
            </a:r>
            <a:r>
              <a:rPr lang="nb-NO" sz="2000" dirty="0" err="1" smtClean="0"/>
              <a:t>high</a:t>
            </a:r>
            <a:r>
              <a:rPr lang="nb-NO" sz="2000" dirty="0" smtClean="0"/>
              <a:t> risks for </a:t>
            </a:r>
            <a:r>
              <a:rPr lang="nb-NO" sz="2000" dirty="0" err="1" smtClean="0"/>
              <a:t>people’s</a:t>
            </a:r>
            <a:r>
              <a:rPr lang="nb-NO" sz="2000" dirty="0" smtClean="0"/>
              <a:t> </a:t>
            </a:r>
            <a:r>
              <a:rPr lang="nb-NO" sz="2000" dirty="0" err="1" smtClean="0"/>
              <a:t>rights</a:t>
            </a:r>
            <a:r>
              <a:rPr lang="nb-NO" sz="2000" dirty="0" smtClean="0"/>
              <a:t> and </a:t>
            </a:r>
            <a:r>
              <a:rPr lang="nb-NO" sz="2000" dirty="0" err="1" smtClean="0"/>
              <a:t>liberties</a:t>
            </a:r>
            <a:endParaRPr lang="nb-NO" sz="2000" dirty="0" smtClean="0"/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dirty="0" smtClean="0"/>
              <a:t>The assessment takes place before the research can start</a:t>
            </a: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dirty="0" smtClean="0"/>
              <a:t>Involves an extensive review of the planned data processing, and its </a:t>
            </a:r>
            <a:r>
              <a:rPr lang="en-US" sz="2000" dirty="0"/>
              <a:t>potential </a:t>
            </a:r>
            <a:r>
              <a:rPr lang="en-US" sz="2000" dirty="0" smtClean="0"/>
              <a:t>privacy protection consequences</a:t>
            </a:r>
            <a:endParaRPr lang="en-GB" sz="2000" dirty="0" smtClean="0">
              <a:ea typeface="+mn-lt"/>
              <a:cs typeface="+mn-lt"/>
            </a:endParaRPr>
          </a:p>
          <a:p>
            <a:pPr marL="271145" indent="-271145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GB" sz="2000" noProof="0" dirty="0" smtClean="0">
                <a:ea typeface="+mn-lt"/>
                <a:cs typeface="+mn-lt"/>
              </a:rPr>
              <a:t>For projects that you notify NSD about, the DPIA will be conducted by NSD</a:t>
            </a:r>
          </a:p>
          <a:p>
            <a:pPr marL="271145" indent="-271145"/>
            <a:endParaRPr lang="en-GB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D9896A-ADAD-4E3E-A4D9-9D988309CC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/>
              <a:pPr>
                <a:defRPr/>
              </a:pPr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764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9C6F300-F40B-B349-89DB-032CABF376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1265821" y="-298506"/>
            <a:ext cx="10602325" cy="601350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7C9AA7-0755-934C-801C-C1BF150EC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83" y="144379"/>
            <a:ext cx="8627261" cy="1405288"/>
          </a:xfrm>
        </p:spPr>
        <p:txBody>
          <a:bodyPr/>
          <a:lstStyle/>
          <a:p>
            <a:r>
              <a:rPr lang="en-GB" noProof="0" dirty="0" smtClean="0">
                <a:solidFill>
                  <a:schemeClr val="bg1"/>
                </a:solidFill>
              </a:rPr>
              <a:t>Do you need help, or are uncertain about </a:t>
            </a:r>
            <a:r>
              <a:rPr lang="en-GB" noProof="0" dirty="0" err="1" smtClean="0">
                <a:solidFill>
                  <a:schemeClr val="bg1"/>
                </a:solidFill>
              </a:rPr>
              <a:t>something?Have</a:t>
            </a:r>
            <a:r>
              <a:rPr lang="en-GB" noProof="0" dirty="0" smtClean="0">
                <a:solidFill>
                  <a:schemeClr val="bg1"/>
                </a:solidFill>
              </a:rPr>
              <a:t> you made an error? Fear not! The Data Protection Officer can help!</a:t>
            </a:r>
            <a:endParaRPr lang="en-GB" noProof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B8902-B4F9-9347-BA39-51A052E373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4AD0B06-AAFA-4F68-A552-7AA1B1FEE545}" type="slidenum">
              <a:rPr lang="en-US" altLang="nb-NO" smtClean="0"/>
              <a:pPr>
                <a:defRPr/>
              </a:pPr>
              <a:t>38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7001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91"/>
            <a:ext cx="9144000" cy="5977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62891" y="1726385"/>
            <a:ext cx="56525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/>
              <a:t>Source: https://www.uio.no/english/for-employees/support/privacy-dataprotection/index.html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644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 noProof="0" dirty="0" smtClean="0"/>
              <a:t>Sources</a:t>
            </a:r>
            <a:endParaRPr lang="en-GB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435324"/>
            <a:ext cx="7924800" cy="364467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Quality assurance system for health and medical research: </a:t>
            </a:r>
            <a:r>
              <a:rPr lang="en-US" sz="1600" dirty="0">
                <a:hlinkClick r:id="rId3"/>
              </a:rPr>
              <a:t>https://www.uio.no/english/for-employees/support/research/quality-system-for-health-research</a:t>
            </a:r>
            <a:r>
              <a:rPr lang="en-US" sz="1600" dirty="0" smtClean="0">
                <a:hlinkClick r:id="rId3"/>
              </a:rPr>
              <a:t>/</a:t>
            </a:r>
            <a:endParaRPr lang="en-US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noProof="0" dirty="0" smtClean="0"/>
              <a:t>NSD Data </a:t>
            </a:r>
            <a:r>
              <a:rPr lang="en-GB" sz="1600" dirty="0"/>
              <a:t>Protection services: </a:t>
            </a:r>
            <a:r>
              <a:rPr lang="en-GB" sz="1600" dirty="0">
                <a:hlinkClick r:id="rId4"/>
              </a:rPr>
              <a:t>https://</a:t>
            </a:r>
            <a:r>
              <a:rPr lang="en-GB" sz="1600" dirty="0" smtClean="0">
                <a:hlinkClick r:id="rId4"/>
              </a:rPr>
              <a:t>nsd.no/personvernombud/en/index.html</a:t>
            </a: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noProof="0" dirty="0" smtClean="0"/>
              <a:t>REC templates for consent: </a:t>
            </a:r>
            <a:r>
              <a:rPr lang="nb-NO" sz="1600" dirty="0" smtClean="0"/>
              <a:t>https</a:t>
            </a:r>
            <a:r>
              <a:rPr lang="nb-NO" sz="1600" dirty="0"/>
              <a:t>://helseforskning.etikkom.no/frister/malforinformasjonsskriv?p_dim=34672</a:t>
            </a:r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University </a:t>
            </a:r>
            <a:r>
              <a:rPr lang="en-GB" sz="1600" dirty="0"/>
              <a:t>of Oslo</a:t>
            </a:r>
            <a:r>
              <a:rPr lang="en-GB" sz="1600" dirty="0" smtClean="0"/>
              <a:t>. Privacy and data protection. </a:t>
            </a:r>
            <a:r>
              <a:rPr lang="en-GB" sz="1600" dirty="0">
                <a:hlinkClick r:id="rId5"/>
              </a:rPr>
              <a:t>https://www.uio.no/english/for-employees/support/privacy-dataprotection</a:t>
            </a:r>
            <a:r>
              <a:rPr lang="en-GB" sz="1600" dirty="0" smtClean="0">
                <a:hlinkClick r:id="rId5"/>
              </a:rPr>
              <a:t>/</a:t>
            </a: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 smtClean="0"/>
              <a:t>TSD consent portal. </a:t>
            </a:r>
            <a:r>
              <a:rPr lang="nb-NO" sz="1600" dirty="0" smtClean="0">
                <a:hlinkClick r:id="rId6"/>
              </a:rPr>
              <a:t>https</a:t>
            </a:r>
            <a:r>
              <a:rPr lang="nb-NO" sz="1600" dirty="0">
                <a:hlinkClick r:id="rId6"/>
              </a:rPr>
              <a:t>://</a:t>
            </a:r>
            <a:r>
              <a:rPr lang="nb-NO" sz="1600" dirty="0" smtClean="0">
                <a:hlinkClick r:id="rId6"/>
              </a:rPr>
              <a:t>www.uio.no/english/services/it/research/sensitive-data/use-tsd/datacollection/nettskjema/consent/consent.md</a:t>
            </a:r>
            <a:endParaRPr lang="nb-NO" sz="1600" dirty="0" smtClean="0"/>
          </a:p>
        </p:txBody>
      </p:sp>
    </p:spTree>
    <p:extLst>
      <p:ext uri="{BB962C8B-B14F-4D97-AF65-F5344CB8AC3E}">
        <p14:creationId xmlns:p14="http://schemas.microsoft.com/office/powerpoint/2010/main" val="226229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3420292B31F4141A0B8A0AF55413D2B" ma:contentTypeVersion="8" ma:contentTypeDescription="Opprett et nytt dokument." ma:contentTypeScope="" ma:versionID="a0cf80512cd2a470101d00310949b48d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f2d92a72503d9fe93be39cbb94526297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206F8F-41E3-4937-A814-CCB09C41CD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A19F335-5B19-4D67-BB2B-0D81E1725955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79a082ae-b1de-4314-a5f5-4346290b89fa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5E9561E-5F2A-41BF-BB6E-0E5AAC511F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2765</TotalTime>
  <Words>1500</Words>
  <Application>Microsoft Office PowerPoint</Application>
  <PresentationFormat>On-screen Show (16:10)</PresentationFormat>
  <Paragraphs>234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ヒラギノ角ゴ Pro W3</vt:lpstr>
      <vt:lpstr>BioViten-Norsk16_10</vt:lpstr>
      <vt:lpstr>Research ethics and privacy and data protection  </vt:lpstr>
      <vt:lpstr>Zoom Feedback Test</vt:lpstr>
      <vt:lpstr>Research ethics</vt:lpstr>
      <vt:lpstr>Question 1</vt:lpstr>
      <vt:lpstr>PowerPoint Presentation</vt:lpstr>
      <vt:lpstr>Ethics principles</vt:lpstr>
      <vt:lpstr>14 guidelines</vt:lpstr>
      <vt:lpstr>PowerPoint Presentation</vt:lpstr>
      <vt:lpstr>Responsibilities</vt:lpstr>
      <vt:lpstr>PowerPoint Presentation</vt:lpstr>
      <vt:lpstr>PowerPoint Presentation</vt:lpstr>
      <vt:lpstr>PowerPoint Presentation</vt:lpstr>
      <vt:lpstr>PowerPoint Presentation</vt:lpstr>
      <vt:lpstr>The principles of privacy and data protection</vt:lpstr>
      <vt:lpstr>Data controller &amp; Data protection Officer</vt:lpstr>
      <vt:lpstr>Privacy and data protection</vt:lpstr>
      <vt:lpstr>What constitutes as general personal data?</vt:lpstr>
      <vt:lpstr>Question 2</vt:lpstr>
      <vt:lpstr>Special categories of personal data (sensitive data)?</vt:lpstr>
      <vt:lpstr>Question 3</vt:lpstr>
      <vt:lpstr>What is considered processing of personal data?</vt:lpstr>
      <vt:lpstr>De-identified and anonymous data?</vt:lpstr>
      <vt:lpstr>De-identified and anonymous data?</vt:lpstr>
      <vt:lpstr>PowerPoint Presentation</vt:lpstr>
      <vt:lpstr>What is the researchers responsibility? </vt:lpstr>
      <vt:lpstr>Question 4</vt:lpstr>
      <vt:lpstr>Information for research subjects</vt:lpstr>
      <vt:lpstr>Consent</vt:lpstr>
      <vt:lpstr>Handling consent in TSD</vt:lpstr>
      <vt:lpstr>PowerPoint Presentation</vt:lpstr>
      <vt:lpstr>PowerPoint Presentation</vt:lpstr>
      <vt:lpstr>Question 5</vt:lpstr>
      <vt:lpstr>PowerPoint Presentation</vt:lpstr>
      <vt:lpstr>Data Processor agreements</vt:lpstr>
      <vt:lpstr>Question 6</vt:lpstr>
      <vt:lpstr>Data Protection Impact Assessment (DPIA)</vt:lpstr>
      <vt:lpstr>Do you need help, or are uncertain about something?Have you made an error? Fear not! The Data Protection Officer can help!</vt:lpstr>
      <vt:lpstr>PowerPoint Presentation</vt:lpstr>
      <vt:lpstr>Sources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 Baadsgaard Utigard</dc:creator>
  <cp:lastModifiedBy>Elin Stangeland</cp:lastModifiedBy>
  <cp:revision>221</cp:revision>
  <cp:lastPrinted>2020-10-08T14:05:10Z</cp:lastPrinted>
  <dcterms:created xsi:type="dcterms:W3CDTF">2016-03-17T12:27:52Z</dcterms:created>
  <dcterms:modified xsi:type="dcterms:W3CDTF">2020-11-10T14:46:08Z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