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38"/>
  </p:notesMasterIdLst>
  <p:sldIdLst>
    <p:sldId id="614" r:id="rId2"/>
    <p:sldId id="627" r:id="rId3"/>
    <p:sldId id="628" r:id="rId4"/>
    <p:sldId id="386" r:id="rId5"/>
    <p:sldId id="629" r:id="rId6"/>
    <p:sldId id="630" r:id="rId7"/>
    <p:sldId id="633" r:id="rId8"/>
    <p:sldId id="635" r:id="rId9"/>
    <p:sldId id="632" r:id="rId10"/>
    <p:sldId id="652" r:id="rId11"/>
    <p:sldId id="634" r:id="rId12"/>
    <p:sldId id="636" r:id="rId13"/>
    <p:sldId id="637" r:id="rId14"/>
    <p:sldId id="638" r:id="rId15"/>
    <p:sldId id="639" r:id="rId16"/>
    <p:sldId id="640" r:id="rId17"/>
    <p:sldId id="642" r:id="rId18"/>
    <p:sldId id="643" r:id="rId19"/>
    <p:sldId id="644" r:id="rId20"/>
    <p:sldId id="645" r:id="rId21"/>
    <p:sldId id="648" r:id="rId22"/>
    <p:sldId id="650" r:id="rId23"/>
    <p:sldId id="647" r:id="rId24"/>
    <p:sldId id="666" r:id="rId25"/>
    <p:sldId id="653" r:id="rId26"/>
    <p:sldId id="654" r:id="rId27"/>
    <p:sldId id="651" r:id="rId28"/>
    <p:sldId id="656" r:id="rId29"/>
    <p:sldId id="655" r:id="rId30"/>
    <p:sldId id="657" r:id="rId31"/>
    <p:sldId id="658" r:id="rId32"/>
    <p:sldId id="659" r:id="rId33"/>
    <p:sldId id="660" r:id="rId34"/>
    <p:sldId id="661" r:id="rId35"/>
    <p:sldId id="663" r:id="rId36"/>
    <p:sldId id="665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72"/>
    <p:restoredTop sz="75145"/>
  </p:normalViewPr>
  <p:slideViewPr>
    <p:cSldViewPr snapToGrid="0" snapToObjects="1">
      <p:cViewPr varScale="1">
        <p:scale>
          <a:sx n="88" d="100"/>
          <a:sy n="88" d="100"/>
        </p:scale>
        <p:origin x="1344" y="176"/>
      </p:cViewPr>
      <p:guideLst/>
    </p:cSldViewPr>
  </p:slideViewPr>
  <p:notesTextViewPr>
    <p:cViewPr>
      <p:scale>
        <a:sx n="80" d="100"/>
        <a:sy n="8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0C4BA-34CE-1B42-8FD3-862120FA4FFE}" type="datetimeFigureOut">
              <a:rPr lang="nb-NO" smtClean="0"/>
              <a:t>13.02.2025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57F6D-4C50-4242-B0D9-D0D6F002EB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299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57F6D-4C50-4242-B0D9-D0D6F002EB0F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553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O" dirty="0"/>
              <a:t>For å kunne komme med noen tanker om hva modig lederskap er </a:t>
            </a:r>
            <a:r>
              <a:rPr lang="en-GB" dirty="0" err="1"/>
              <a:t>i</a:t>
            </a:r>
            <a:r>
              <a:rPr lang="en-GB" dirty="0"/>
              <a:t> den </a:t>
            </a:r>
            <a:r>
              <a:rPr lang="en-GB" dirty="0" err="1"/>
              <a:t>tiden</a:t>
            </a:r>
            <a:r>
              <a:rPr lang="en-GB" dirty="0"/>
              <a:t> vi lever I </a:t>
            </a:r>
            <a:r>
              <a:rPr lang="en-GB" dirty="0" err="1"/>
              <a:t>nå</a:t>
            </a:r>
            <a:r>
              <a:rPr lang="en-GB" dirty="0"/>
              <a:t>,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må</a:t>
            </a:r>
            <a:r>
              <a:rPr lang="en-GB" dirty="0"/>
              <a:t> man </a:t>
            </a:r>
            <a:r>
              <a:rPr lang="en-GB" dirty="0" err="1"/>
              <a:t>nesten</a:t>
            </a:r>
            <a:r>
              <a:rPr lang="en-GB" dirty="0"/>
              <a:t> </a:t>
            </a:r>
            <a:r>
              <a:rPr lang="en-GB" dirty="0" err="1"/>
              <a:t>begynne</a:t>
            </a:r>
            <a:r>
              <a:rPr lang="en-GB" dirty="0"/>
              <a:t> med </a:t>
            </a:r>
            <a:r>
              <a:rPr lang="en-GB" dirty="0" err="1"/>
              <a:t>en</a:t>
            </a:r>
            <a:r>
              <a:rPr lang="en-GB" dirty="0"/>
              <a:t> diagnose </a:t>
            </a:r>
            <a:r>
              <a:rPr lang="en-GB" dirty="0" err="1"/>
              <a:t>eller</a:t>
            </a:r>
            <a:r>
              <a:rPr lang="en-GB" dirty="0"/>
              <a:t> analyse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vår</a:t>
            </a:r>
            <a:r>
              <a:rPr lang="en-GB" dirty="0"/>
              <a:t> </a:t>
            </a:r>
            <a:r>
              <a:rPr lang="en-GB" dirty="0" err="1"/>
              <a:t>samtid</a:t>
            </a:r>
            <a:r>
              <a:rPr lang="en-GB" dirty="0"/>
              <a:t>. </a:t>
            </a:r>
            <a:endParaRPr lang="en-NO" dirty="0"/>
          </a:p>
          <a:p>
            <a:endParaRPr lang="nb-NO" dirty="0"/>
          </a:p>
          <a:p>
            <a:r>
              <a:rPr lang="nb-NO" dirty="0"/>
              <a:t>La meg først begynne med å forklare hvorfor jeg mener at vi lever i uroens tid.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9F9B6-DA55-6147-B960-16E09FA3912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152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57F6D-4C50-4242-B0D9-D0D6F002EB0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5108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1418E-FAF5-7000-46EF-9C668B471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48965DA-1163-606C-6906-E6BFD172F5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4BC1B22-FD4E-7F3E-6D75-54F54ECC6A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O" dirty="0"/>
              <a:t>For å kunne komme med noen tanker om hva modig lederskap er </a:t>
            </a:r>
            <a:r>
              <a:rPr lang="en-GB" dirty="0" err="1"/>
              <a:t>i</a:t>
            </a:r>
            <a:r>
              <a:rPr lang="en-GB" dirty="0"/>
              <a:t> den </a:t>
            </a:r>
            <a:r>
              <a:rPr lang="en-GB" dirty="0" err="1"/>
              <a:t>tiden</a:t>
            </a:r>
            <a:r>
              <a:rPr lang="en-GB" dirty="0"/>
              <a:t> vi lever I </a:t>
            </a:r>
            <a:r>
              <a:rPr lang="en-GB" dirty="0" err="1"/>
              <a:t>nå</a:t>
            </a:r>
            <a:r>
              <a:rPr lang="en-GB" dirty="0"/>
              <a:t>,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må</a:t>
            </a:r>
            <a:r>
              <a:rPr lang="en-GB" dirty="0"/>
              <a:t> man </a:t>
            </a:r>
            <a:r>
              <a:rPr lang="en-GB" dirty="0" err="1"/>
              <a:t>nesten</a:t>
            </a:r>
            <a:r>
              <a:rPr lang="en-GB" dirty="0"/>
              <a:t> </a:t>
            </a:r>
            <a:r>
              <a:rPr lang="en-GB" dirty="0" err="1"/>
              <a:t>begynne</a:t>
            </a:r>
            <a:r>
              <a:rPr lang="en-GB" dirty="0"/>
              <a:t> med </a:t>
            </a:r>
            <a:r>
              <a:rPr lang="en-GB" dirty="0" err="1"/>
              <a:t>en</a:t>
            </a:r>
            <a:r>
              <a:rPr lang="en-GB" dirty="0"/>
              <a:t> diagnose </a:t>
            </a:r>
            <a:r>
              <a:rPr lang="en-GB" dirty="0" err="1"/>
              <a:t>eller</a:t>
            </a:r>
            <a:r>
              <a:rPr lang="en-GB" dirty="0"/>
              <a:t> analyse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vår</a:t>
            </a:r>
            <a:r>
              <a:rPr lang="en-GB" dirty="0"/>
              <a:t> </a:t>
            </a:r>
            <a:r>
              <a:rPr lang="en-GB" dirty="0" err="1"/>
              <a:t>samtid</a:t>
            </a:r>
            <a:r>
              <a:rPr lang="en-GB" dirty="0"/>
              <a:t>. </a:t>
            </a:r>
            <a:endParaRPr lang="en-NO" dirty="0"/>
          </a:p>
          <a:p>
            <a:endParaRPr lang="nb-NO" dirty="0"/>
          </a:p>
          <a:p>
            <a:r>
              <a:rPr lang="nb-NO" dirty="0"/>
              <a:t>La meg først begynne med å forklare hvorfor jeg mener at vi lever i uroens tid.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C69FFAC-AC4D-181F-4A73-3E19791AB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9F9B6-DA55-6147-B960-16E09FA3912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801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57F6D-4C50-4242-B0D9-D0D6F002EB0F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0559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57F6D-4C50-4242-B0D9-D0D6F002EB0F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0474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E5004-3072-B6A7-14BE-B0A5057D3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6806C1A-E5D7-7BD3-C10B-4CCA60148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885F366-F5DD-FD02-F70B-10162DFDD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O" dirty="0"/>
              <a:t>For å kunne komme med noen tanker om hva modig lederskap er </a:t>
            </a:r>
            <a:r>
              <a:rPr lang="en-GB" dirty="0" err="1"/>
              <a:t>i</a:t>
            </a:r>
            <a:r>
              <a:rPr lang="en-GB" dirty="0"/>
              <a:t> den </a:t>
            </a:r>
            <a:r>
              <a:rPr lang="en-GB" dirty="0" err="1"/>
              <a:t>tiden</a:t>
            </a:r>
            <a:r>
              <a:rPr lang="en-GB" dirty="0"/>
              <a:t> vi lever I </a:t>
            </a:r>
            <a:r>
              <a:rPr lang="en-GB" dirty="0" err="1"/>
              <a:t>nå</a:t>
            </a:r>
            <a:r>
              <a:rPr lang="en-GB" dirty="0"/>
              <a:t>,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må</a:t>
            </a:r>
            <a:r>
              <a:rPr lang="en-GB" dirty="0"/>
              <a:t> man </a:t>
            </a:r>
            <a:r>
              <a:rPr lang="en-GB" dirty="0" err="1"/>
              <a:t>nesten</a:t>
            </a:r>
            <a:r>
              <a:rPr lang="en-GB" dirty="0"/>
              <a:t> </a:t>
            </a:r>
            <a:r>
              <a:rPr lang="en-GB" dirty="0" err="1"/>
              <a:t>begynne</a:t>
            </a:r>
            <a:r>
              <a:rPr lang="en-GB" dirty="0"/>
              <a:t> med </a:t>
            </a:r>
            <a:r>
              <a:rPr lang="en-GB" dirty="0" err="1"/>
              <a:t>en</a:t>
            </a:r>
            <a:r>
              <a:rPr lang="en-GB" dirty="0"/>
              <a:t> diagnose </a:t>
            </a:r>
            <a:r>
              <a:rPr lang="en-GB" dirty="0" err="1"/>
              <a:t>eller</a:t>
            </a:r>
            <a:r>
              <a:rPr lang="en-GB" dirty="0"/>
              <a:t> analyse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vår</a:t>
            </a:r>
            <a:r>
              <a:rPr lang="en-GB" dirty="0"/>
              <a:t> </a:t>
            </a:r>
            <a:r>
              <a:rPr lang="en-GB" dirty="0" err="1"/>
              <a:t>samtid</a:t>
            </a:r>
            <a:r>
              <a:rPr lang="en-GB" dirty="0"/>
              <a:t>. </a:t>
            </a:r>
            <a:endParaRPr lang="en-NO" dirty="0"/>
          </a:p>
          <a:p>
            <a:endParaRPr lang="nb-NO" dirty="0"/>
          </a:p>
          <a:p>
            <a:r>
              <a:rPr lang="nb-NO" dirty="0"/>
              <a:t>La meg først begynne med å forklare hvorfor jeg mener at vi lever i uroens tid.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D71ADDC-C4AA-6DA0-C69F-653160271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9F9B6-DA55-6147-B960-16E09FA3912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005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AF86-086F-00C9-A96E-BB271BF07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4D2689D-D79B-D6A9-2029-4DE7653102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CFC4E8C-8C3A-3589-0D1D-357163CAE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O" dirty="0"/>
              <a:t>For å kunne komme med noen tanker om hva modig lederskap er </a:t>
            </a:r>
            <a:r>
              <a:rPr lang="en-GB" dirty="0" err="1"/>
              <a:t>i</a:t>
            </a:r>
            <a:r>
              <a:rPr lang="en-GB" dirty="0"/>
              <a:t> den </a:t>
            </a:r>
            <a:r>
              <a:rPr lang="en-GB" dirty="0" err="1"/>
              <a:t>tiden</a:t>
            </a:r>
            <a:r>
              <a:rPr lang="en-GB" dirty="0"/>
              <a:t> vi lever I </a:t>
            </a:r>
            <a:r>
              <a:rPr lang="en-GB" dirty="0" err="1"/>
              <a:t>nå</a:t>
            </a:r>
            <a:r>
              <a:rPr lang="en-GB" dirty="0"/>
              <a:t>,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må</a:t>
            </a:r>
            <a:r>
              <a:rPr lang="en-GB" dirty="0"/>
              <a:t> man </a:t>
            </a:r>
            <a:r>
              <a:rPr lang="en-GB" dirty="0" err="1"/>
              <a:t>nesten</a:t>
            </a:r>
            <a:r>
              <a:rPr lang="en-GB" dirty="0"/>
              <a:t> </a:t>
            </a:r>
            <a:r>
              <a:rPr lang="en-GB" dirty="0" err="1"/>
              <a:t>begynne</a:t>
            </a:r>
            <a:r>
              <a:rPr lang="en-GB" dirty="0"/>
              <a:t> med </a:t>
            </a:r>
            <a:r>
              <a:rPr lang="en-GB" dirty="0" err="1"/>
              <a:t>en</a:t>
            </a:r>
            <a:r>
              <a:rPr lang="en-GB" dirty="0"/>
              <a:t> diagnose </a:t>
            </a:r>
            <a:r>
              <a:rPr lang="en-GB" dirty="0" err="1"/>
              <a:t>eller</a:t>
            </a:r>
            <a:r>
              <a:rPr lang="en-GB" dirty="0"/>
              <a:t> analyse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vår</a:t>
            </a:r>
            <a:r>
              <a:rPr lang="en-GB" dirty="0"/>
              <a:t> </a:t>
            </a:r>
            <a:r>
              <a:rPr lang="en-GB" dirty="0" err="1"/>
              <a:t>samtid</a:t>
            </a:r>
            <a:r>
              <a:rPr lang="en-GB" dirty="0"/>
              <a:t>. </a:t>
            </a:r>
            <a:endParaRPr lang="en-NO" dirty="0"/>
          </a:p>
          <a:p>
            <a:endParaRPr lang="nb-NO" dirty="0"/>
          </a:p>
          <a:p>
            <a:r>
              <a:rPr lang="nb-NO" dirty="0"/>
              <a:t>La meg først begynne med å forklare hvorfor jeg mener at vi lever i uroens tid.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8E0B66D-3E9E-4B63-68C2-74867B5A71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9F9B6-DA55-6147-B960-16E09FA3912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821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57F6D-4C50-4242-B0D9-D0D6F002EB0F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8406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57F6D-4C50-4242-B0D9-D0D6F002EB0F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495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CD9D8-BDAB-3290-0C52-BE13F567C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946125-C3F3-3907-4878-279D918FC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C93E70-8CC0-967C-8E6C-C03D5B222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79ACB-FE38-8E90-3E69-C8E5E576B0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F57F6D-4C50-4242-B0D9-D0D6F002EB0F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123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67068-07CD-9A98-86BD-514160AE7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BD0136F-8285-996C-B600-61878215E5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677D3C3-AE58-5E9C-2709-3CA090F36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O" dirty="0"/>
              <a:t>For å kunne komme med noen tanker om hva modig lederskap er </a:t>
            </a:r>
            <a:r>
              <a:rPr lang="en-GB" dirty="0" err="1"/>
              <a:t>i</a:t>
            </a:r>
            <a:r>
              <a:rPr lang="en-GB" dirty="0"/>
              <a:t> den </a:t>
            </a:r>
            <a:r>
              <a:rPr lang="en-GB" dirty="0" err="1"/>
              <a:t>tiden</a:t>
            </a:r>
            <a:r>
              <a:rPr lang="en-GB" dirty="0"/>
              <a:t> vi lever I </a:t>
            </a:r>
            <a:r>
              <a:rPr lang="en-GB" dirty="0" err="1"/>
              <a:t>nå</a:t>
            </a:r>
            <a:r>
              <a:rPr lang="en-GB" dirty="0"/>
              <a:t>,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må</a:t>
            </a:r>
            <a:r>
              <a:rPr lang="en-GB" dirty="0"/>
              <a:t> man </a:t>
            </a:r>
            <a:r>
              <a:rPr lang="en-GB" dirty="0" err="1"/>
              <a:t>nesten</a:t>
            </a:r>
            <a:r>
              <a:rPr lang="en-GB" dirty="0"/>
              <a:t> </a:t>
            </a:r>
            <a:r>
              <a:rPr lang="en-GB" dirty="0" err="1"/>
              <a:t>begynne</a:t>
            </a:r>
            <a:r>
              <a:rPr lang="en-GB" dirty="0"/>
              <a:t> med </a:t>
            </a:r>
            <a:r>
              <a:rPr lang="en-GB" dirty="0" err="1"/>
              <a:t>en</a:t>
            </a:r>
            <a:r>
              <a:rPr lang="en-GB" dirty="0"/>
              <a:t> diagnose </a:t>
            </a:r>
            <a:r>
              <a:rPr lang="en-GB" dirty="0" err="1"/>
              <a:t>eller</a:t>
            </a:r>
            <a:r>
              <a:rPr lang="en-GB" dirty="0"/>
              <a:t> analyse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vår</a:t>
            </a:r>
            <a:r>
              <a:rPr lang="en-GB" dirty="0"/>
              <a:t> </a:t>
            </a:r>
            <a:r>
              <a:rPr lang="en-GB" dirty="0" err="1"/>
              <a:t>samtid</a:t>
            </a:r>
            <a:r>
              <a:rPr lang="en-GB" dirty="0"/>
              <a:t>. </a:t>
            </a:r>
            <a:endParaRPr lang="en-NO" dirty="0"/>
          </a:p>
          <a:p>
            <a:endParaRPr lang="nb-NO" dirty="0"/>
          </a:p>
          <a:p>
            <a:r>
              <a:rPr lang="nb-NO" dirty="0"/>
              <a:t>La meg først begynne med å forklare hvorfor jeg mener at vi lever i uroens tid.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1610C6F-7E04-F775-7D40-9BEE04AF40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9F9B6-DA55-6147-B960-16E09FA3912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561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2/13/25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AD7556-C90D-4946-8E4E-1E79D5B3D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0CC56-54B2-4AE0-87C5-296E78A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12192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AC8623-E675-F08F-9FDD-F6C5720F3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418891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/>
              <a:t>Straff av kvinner i Den islamske staten</a:t>
            </a:r>
          </a:p>
        </p:txBody>
      </p:sp>
      <p:pic>
        <p:nvPicPr>
          <p:cNvPr id="6" name="Graphic 5" descr="Judge female with solid fill">
            <a:extLst>
              <a:ext uri="{FF2B5EF4-FFF2-40B4-BE49-F238E27FC236}">
                <a16:creationId xmlns:a16="http://schemas.microsoft.com/office/drawing/2014/main" id="{0E457DD9-1749-D53E-0003-B0E6A8838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67820" y="640079"/>
            <a:ext cx="2456360" cy="24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19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2B1822-E0FE-3A10-0901-1D8F60377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616" y="1124712"/>
            <a:ext cx="6144768" cy="46085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DEA09C-B85B-5151-1D6D-862D5400C208}"/>
              </a:ext>
            </a:extLst>
          </p:cNvPr>
          <p:cNvSpPr txBox="1"/>
          <p:nvPr/>
        </p:nvSpPr>
        <p:spPr>
          <a:xfrm>
            <a:off x="234868" y="6374044"/>
            <a:ext cx="63730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https://</a:t>
            </a:r>
            <a:r>
              <a:rPr lang="en-GB" sz="1100" dirty="0" err="1"/>
              <a:t>www.aftenposten.no</a:t>
            </a:r>
            <a:r>
              <a:rPr lang="en-GB" sz="1100" dirty="0"/>
              <a:t>/</a:t>
            </a:r>
            <a:r>
              <a:rPr lang="en-GB" sz="1100" dirty="0" err="1"/>
              <a:t>norge</a:t>
            </a:r>
            <a:r>
              <a:rPr lang="en-GB" sz="1100" dirty="0"/>
              <a:t>/</a:t>
            </a:r>
            <a:r>
              <a:rPr lang="en-GB" sz="1100" dirty="0" err="1"/>
              <a:t>i</a:t>
            </a:r>
            <a:r>
              <a:rPr lang="en-GB" sz="1100" dirty="0"/>
              <a:t>/</a:t>
            </a:r>
            <a:r>
              <a:rPr lang="en-GB" sz="1100" dirty="0" err="1"/>
              <a:t>bmdXbd</a:t>
            </a:r>
            <a:r>
              <a:rPr lang="en-GB" sz="1100" dirty="0"/>
              <a:t>/is-</a:t>
            </a:r>
            <a:r>
              <a:rPr lang="en-GB" sz="1100" dirty="0" err="1"/>
              <a:t>soestrene</a:t>
            </a:r>
            <a:r>
              <a:rPr lang="en-GB" sz="1100" dirty="0"/>
              <a:t>-</a:t>
            </a:r>
            <a:r>
              <a:rPr lang="en-GB" sz="1100" dirty="0" err="1"/>
              <a:t>fra-baerum-terrordoemt-har-deltatt-aktivt</a:t>
            </a:r>
            <a:endParaRPr lang="en-NO" sz="1100" dirty="0"/>
          </a:p>
        </p:txBody>
      </p:sp>
    </p:spTree>
    <p:extLst>
      <p:ext uri="{BB962C8B-B14F-4D97-AF65-F5344CB8AC3E}">
        <p14:creationId xmlns:p14="http://schemas.microsoft.com/office/powerpoint/2010/main" val="3447494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B884F9-E061-3921-D5B8-D6C03D96CF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249" r="-2" b="8752"/>
          <a:stretch/>
        </p:blipFill>
        <p:spPr>
          <a:xfrm>
            <a:off x="1395612" y="1124712"/>
            <a:ext cx="9400776" cy="46085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60DF9C-3D7C-9F1B-5461-DC5E326073C5}"/>
              </a:ext>
            </a:extLst>
          </p:cNvPr>
          <p:cNvSpPr txBox="1"/>
          <p:nvPr/>
        </p:nvSpPr>
        <p:spPr>
          <a:xfrm>
            <a:off x="804334" y="6374044"/>
            <a:ext cx="63730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https://</a:t>
            </a:r>
            <a:r>
              <a:rPr lang="en-GB" sz="1100" dirty="0" err="1"/>
              <a:t>lovdata.no</a:t>
            </a:r>
            <a:r>
              <a:rPr lang="en-GB" sz="1100" dirty="0"/>
              <a:t>/pro/#document/TRSTR/</a:t>
            </a:r>
            <a:r>
              <a:rPr lang="en-GB" sz="1100" dirty="0" err="1"/>
              <a:t>avgjorelse</a:t>
            </a:r>
            <a:r>
              <a:rPr lang="en-GB" sz="1100" dirty="0"/>
              <a:t>/tosl-2024-8051/KAPITTEL_1-6-1</a:t>
            </a:r>
            <a:endParaRPr lang="en-NO" sz="1100" dirty="0"/>
          </a:p>
        </p:txBody>
      </p:sp>
    </p:spTree>
    <p:extLst>
      <p:ext uri="{BB962C8B-B14F-4D97-AF65-F5344CB8AC3E}">
        <p14:creationId xmlns:p14="http://schemas.microsoft.com/office/powerpoint/2010/main" val="3767731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2AD7556-C90D-4946-8E4E-1E79D5B3D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B0CC56-54B2-4AE0-87C5-296E78A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12192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4C4EE32-90EE-3845-8A51-A83EE3A97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418891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NO" dirty="0"/>
              <a:t>Del I. </a:t>
            </a:r>
            <a:r>
              <a:rPr lang="nb-NO" dirty="0"/>
              <a:t>fremmedkrigerne</a:t>
            </a:r>
            <a:endParaRPr lang="en-US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044655E-0A50-1447-B756-99B88BADF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5384691"/>
            <a:ext cx="6801612" cy="73697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Graphic 6" descr="Video 360 Generisk">
            <a:extLst>
              <a:ext uri="{FF2B5EF4-FFF2-40B4-BE49-F238E27FC236}">
                <a16:creationId xmlns:a16="http://schemas.microsoft.com/office/drawing/2014/main" id="{5187B47F-ABB1-D646-9355-FF2A2ADD1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7820" y="640079"/>
            <a:ext cx="2456360" cy="24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7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E2E82A-9064-C599-4D8B-0BBE60E74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439" y="1195742"/>
            <a:ext cx="4789827" cy="446651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6F97B9-23C6-4EF1-AED7-D5E3C26A6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096000" y="1142999"/>
            <a:ext cx="0" cy="45720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D144A21-B756-50E7-0CC8-9709C5B87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734" y="1989163"/>
            <a:ext cx="4799456" cy="2879672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684E9925-6725-9A74-A678-F2A0B14B36F0}"/>
              </a:ext>
            </a:extLst>
          </p:cNvPr>
          <p:cNvSpPr txBox="1"/>
          <p:nvPr/>
        </p:nvSpPr>
        <p:spPr>
          <a:xfrm>
            <a:off x="428997" y="6202918"/>
            <a:ext cx="801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Foto/BBC:</a:t>
            </a:r>
            <a:r>
              <a:rPr lang="nb-NO" sz="1600" dirty="0">
                <a:solidFill>
                  <a:srgbClr val="000000"/>
                </a:solidFill>
                <a:latin typeface="Arial"/>
              </a:rPr>
              <a:t> https://www.bbc.com/news/world-middle-east-47286935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4555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EDAB28-FE06-61C1-7719-31CA105CD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613" y="1124712"/>
            <a:ext cx="3640774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4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2C7B47-DF2D-46D9-9584-5C83FCA86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541E3-A59C-41D3-85D2-70F0E0E9B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C:\Users\sofieah\Desktop\Bokomslag.jpg">
            <a:extLst>
              <a:ext uri="{FF2B5EF4-FFF2-40B4-BE49-F238E27FC236}">
                <a16:creationId xmlns:a16="http://schemas.microsoft.com/office/drawing/2014/main" id="{48871C20-4873-F2F0-2C15-395003B31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7888" y="1124712"/>
            <a:ext cx="3076224" cy="460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81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4A818E-D0E3-1AAC-CE63-DA5A2594C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259" y="1124712"/>
            <a:ext cx="7617482" cy="46085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0F2650-2520-C0BC-1A60-354D0575D4B0}"/>
              </a:ext>
            </a:extLst>
          </p:cNvPr>
          <p:cNvSpPr txBox="1"/>
          <p:nvPr/>
        </p:nvSpPr>
        <p:spPr>
          <a:xfrm>
            <a:off x="359311" y="6189378"/>
            <a:ext cx="10297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https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://www.washingtonpost.com/graphics/2018/world/syria/isis-prisoners/</a:t>
            </a:r>
          </a:p>
        </p:txBody>
      </p:sp>
    </p:spTree>
    <p:extLst>
      <p:ext uri="{BB962C8B-B14F-4D97-AF65-F5344CB8AC3E}">
        <p14:creationId xmlns:p14="http://schemas.microsoft.com/office/powerpoint/2010/main" val="3597588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91AE26-E069-E145-4611-6BDD2D5A7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254" y="1124712"/>
            <a:ext cx="7117491" cy="46085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832438-2480-81CB-C8EE-1743C1558510}"/>
              </a:ext>
            </a:extLst>
          </p:cNvPr>
          <p:cNvSpPr txBox="1"/>
          <p:nvPr/>
        </p:nvSpPr>
        <p:spPr>
          <a:xfrm>
            <a:off x="438300" y="6301618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NRK: https://www.nrk.no/urix/xl/svenske-lisa-var-is-brud_-na-vil-hun-hjem-med-barna-1.14440379</a:t>
            </a:r>
          </a:p>
        </p:txBody>
      </p:sp>
    </p:spTree>
    <p:extLst>
      <p:ext uri="{BB962C8B-B14F-4D97-AF65-F5344CB8AC3E}">
        <p14:creationId xmlns:p14="http://schemas.microsoft.com/office/powerpoint/2010/main" val="3932815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3">
            <a:extLst>
              <a:ext uri="{FF2B5EF4-FFF2-40B4-BE49-F238E27FC236}">
                <a16:creationId xmlns:a16="http://schemas.microsoft.com/office/drawing/2014/main" id="{B0F8A18F-2446-C763-D75F-8C0940895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236" y="1739281"/>
            <a:ext cx="9939528" cy="33794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CD2817-165B-62B7-2B08-94CD103DD1E2}"/>
              </a:ext>
            </a:extLst>
          </p:cNvPr>
          <p:cNvSpPr txBox="1"/>
          <p:nvPr/>
        </p:nvSpPr>
        <p:spPr>
          <a:xfrm>
            <a:off x="1016000" y="6197600"/>
            <a:ext cx="5399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https</a:t>
            </a:r>
            <a:r>
              <a:rPr lang="nb-NO" sz="1100" dirty="0"/>
              <a:t>://</a:t>
            </a:r>
            <a:r>
              <a:rPr lang="nb-NO" sz="1100" dirty="0" err="1"/>
              <a:t>www.aftenposten.no</a:t>
            </a:r>
            <a:r>
              <a:rPr lang="nb-NO" sz="1100" dirty="0"/>
              <a:t>/verden/i/70Mbp3/norge-gjoer-helomvending-henter-hjem-is-siktet-norsk-kvinne-og-hennes-syke-5-aaring</a:t>
            </a:r>
          </a:p>
        </p:txBody>
      </p:sp>
    </p:spTree>
    <p:extLst>
      <p:ext uri="{BB962C8B-B14F-4D97-AF65-F5344CB8AC3E}">
        <p14:creationId xmlns:p14="http://schemas.microsoft.com/office/powerpoint/2010/main" val="1758930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3">
            <a:extLst>
              <a:ext uri="{FF2B5EF4-FFF2-40B4-BE49-F238E27FC236}">
                <a16:creationId xmlns:a16="http://schemas.microsoft.com/office/drawing/2014/main" id="{1029147B-AACC-5B21-BA4E-F0769DA60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044" y="1124712"/>
            <a:ext cx="7877911" cy="4608576"/>
          </a:xfrm>
          <a:prstGeom prst="rect">
            <a:avLst/>
          </a:prstGeom>
        </p:spPr>
      </p:pic>
      <p:sp>
        <p:nvSpPr>
          <p:cNvPr id="3" name="TekstSylinder 4">
            <a:extLst>
              <a:ext uri="{FF2B5EF4-FFF2-40B4-BE49-F238E27FC236}">
                <a16:creationId xmlns:a16="http://schemas.microsoft.com/office/drawing/2014/main" id="{8A5C50BB-EE22-D3F5-BD84-14F69C7795B5}"/>
              </a:ext>
            </a:extLst>
          </p:cNvPr>
          <p:cNvSpPr txBox="1"/>
          <p:nvPr/>
        </p:nvSpPr>
        <p:spPr>
          <a:xfrm>
            <a:off x="285500" y="6374044"/>
            <a:ext cx="6971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/>
              <a:t>https</a:t>
            </a:r>
            <a:r>
              <a:rPr lang="nb-NO" sz="1400" dirty="0"/>
              <a:t>://</a:t>
            </a:r>
            <a:r>
              <a:rPr lang="nb-NO" sz="1400" dirty="0" err="1"/>
              <a:t>www.nrk.no</a:t>
            </a:r>
            <a:r>
              <a:rPr lang="nb-NO" sz="1400" dirty="0"/>
              <a:t>/</a:t>
            </a:r>
            <a:r>
              <a:rPr lang="nb-NO" sz="1400" dirty="0" err="1"/>
              <a:t>norge</a:t>
            </a:r>
            <a:r>
              <a:rPr lang="nb-NO" sz="1400" dirty="0"/>
              <a:t>/frp-gar-ut-av-regjering-1.14867637</a:t>
            </a:r>
          </a:p>
        </p:txBody>
      </p:sp>
    </p:spTree>
    <p:extLst>
      <p:ext uri="{BB962C8B-B14F-4D97-AF65-F5344CB8AC3E}">
        <p14:creationId xmlns:p14="http://schemas.microsoft.com/office/powerpoint/2010/main" val="3317742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6D7C06-0294-BC76-3BD3-036F016F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EE2DF31-0B4D-8DDE-E926-7F60A0318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E5A41C-9E45-67AF-B2A3-86539B7AB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12192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5CB833B-ED3B-B8DD-3F91-07A46E4ED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418891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NO" dirty="0"/>
              <a:t>Del 2. jussen </a:t>
            </a:r>
            <a:endParaRPr lang="en-US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18A371-6128-6B51-4847-05226A5AB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5384691"/>
            <a:ext cx="6801612" cy="73697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Graphic 6" descr="Scales of justice with solid fill">
            <a:extLst>
              <a:ext uri="{FF2B5EF4-FFF2-40B4-BE49-F238E27FC236}">
                <a16:creationId xmlns:a16="http://schemas.microsoft.com/office/drawing/2014/main" id="{9BCC61D7-0813-450D-F927-6FFCAA432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67820" y="640079"/>
            <a:ext cx="2456360" cy="24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60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F90238-542C-85EE-6341-A7B02E17B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236" y="2410198"/>
            <a:ext cx="9939528" cy="2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15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814BA-D750-F03E-3AAF-78448C9D5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</a:t>
            </a:r>
            <a:r>
              <a:rPr lang="en-NO" dirty="0"/>
              <a:t>le vurdert </a:t>
            </a:r>
            <a:r>
              <a:rPr lang="en-GB" dirty="0"/>
              <a:t>I</a:t>
            </a:r>
            <a:r>
              <a:rPr lang="en-NO" dirty="0"/>
              <a:t> 2007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6FC92-83C0-7697-249C-27DBC9CD4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>
                <a:ea typeface="SimSun"/>
              </a:rPr>
              <a:t> </a:t>
            </a:r>
            <a:r>
              <a:rPr lang="nb-NO" sz="1800" b="1" dirty="0">
                <a:ea typeface="SimSun"/>
              </a:rPr>
              <a:t>«[e]n egen bestemmelse som rammer deltakelse i terrorgrupper vil innebære at deltakere i gruppen kan straffes selv om de ikke kan knyttes til noen av de straffbare handlingene gruppen har begått eller har formål å begå. Dermed vil man kunne straffe den som ikke selv har befatning med den kriminelle virksomheten, men som er en del av den kriminelle gruppen</a:t>
            </a:r>
            <a:r>
              <a:rPr lang="nb-NO" sz="1800" dirty="0">
                <a:ea typeface="SimSun"/>
              </a:rPr>
              <a:t>.»</a:t>
            </a:r>
            <a:r>
              <a:rPr lang="nb-NO" sz="1800" dirty="0"/>
              <a:t> </a:t>
            </a:r>
            <a:r>
              <a:rPr lang="nb-NO" sz="1800" dirty="0">
                <a:ea typeface="SimSun"/>
                <a:cs typeface="Times New Roman"/>
              </a:rPr>
              <a:t>Se Ot.prp. nr. 8 (2007-2008) </a:t>
            </a:r>
            <a:r>
              <a:rPr lang="nb-NO" sz="1800" i="1" dirty="0">
                <a:ea typeface="SimSun"/>
                <a:cs typeface="Times New Roman"/>
              </a:rPr>
              <a:t>Om lov om endringer i straffeloven 20. mai 2005 nr. 28 mv. (skjerpende og formildende omstendigheter, folkemord, rikets selvstendighet, terrorhandlinger, ro, orden og sikkerhet, og offentlig myndighet) (2007), kapittel 8.8.2. s. 193. 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817855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06498-6882-3EE9-30B5-D8B171BFD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 </a:t>
            </a:r>
            <a:r>
              <a:rPr lang="en-GB" dirty="0" err="1"/>
              <a:t>nei</a:t>
            </a:r>
            <a:r>
              <a:rPr lang="en-GB" dirty="0"/>
              <a:t> 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4D98E-E17A-A28B-CFDC-AA0E7F3A2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/>
              <a:t>“</a:t>
            </a:r>
            <a:r>
              <a:rPr lang="nb-NO" sz="1800" b="1" dirty="0">
                <a:ea typeface="SimSun"/>
              </a:rPr>
              <a:t>Ønsket om at straffeansvaret samlet sett ikke bør favne for vidt tilsier tvert imot at lovgiverne der de står fritt bør velge å være tilbakeholdne med bruk av straff mot atferd som står i et perifert forhold til konkrete terrorhandlinger. På denne bakgrunn går departementet inn for at straffansvaret utelukkende skal knytte seg til konkrete terrorhandlinger eller forbud om å begå en terrorhandling, og foreslår ikke noen egen straffebestemmelse som utelukkende retter seg mot deltakelse i terrorgrupper</a:t>
            </a:r>
            <a:r>
              <a:rPr lang="nb-NO" sz="1800" dirty="0">
                <a:ea typeface="SimSun"/>
              </a:rPr>
              <a:t>.»</a:t>
            </a:r>
            <a:endParaRPr lang="nb-NO" sz="1800" dirty="0"/>
          </a:p>
          <a:p>
            <a:pPr marL="0" indent="0">
              <a:buNone/>
            </a:pP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022188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F3960-8F9A-4CFD-B428-07061A8BC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539" y="493217"/>
            <a:ext cx="7729728" cy="1188720"/>
          </a:xfrm>
        </p:spPr>
        <p:txBody>
          <a:bodyPr/>
          <a:lstStyle/>
          <a:p>
            <a:r>
              <a:rPr lang="nb-NO" dirty="0"/>
              <a:t>De tre </a:t>
            </a:r>
            <a:r>
              <a:rPr lang="nb-NO" dirty="0" err="1"/>
              <a:t>F’ene</a:t>
            </a:r>
            <a:endParaRPr lang="en-NO" dirty="0"/>
          </a:p>
        </p:txBody>
      </p:sp>
      <p:cxnSp>
        <p:nvCxnSpPr>
          <p:cNvPr id="3" name="Rett linje 5">
            <a:extLst>
              <a:ext uri="{FF2B5EF4-FFF2-40B4-BE49-F238E27FC236}">
                <a16:creationId xmlns:a16="http://schemas.microsoft.com/office/drawing/2014/main" id="{05B67D52-CFE1-F5E0-2CE0-15B12ECEC0FF}"/>
              </a:ext>
            </a:extLst>
          </p:cNvPr>
          <p:cNvCxnSpPr/>
          <p:nvPr/>
        </p:nvCxnSpPr>
        <p:spPr bwMode="auto">
          <a:xfrm flipH="1">
            <a:off x="2347113" y="3637719"/>
            <a:ext cx="216024" cy="792088"/>
          </a:xfrm>
          <a:prstGeom prst="line">
            <a:avLst/>
          </a:prstGeom>
          <a:ln w="3810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Rett linje 6">
            <a:extLst>
              <a:ext uri="{FF2B5EF4-FFF2-40B4-BE49-F238E27FC236}">
                <a16:creationId xmlns:a16="http://schemas.microsoft.com/office/drawing/2014/main" id="{833A0DCB-ED62-4343-8223-07C2136BCB0E}"/>
              </a:ext>
            </a:extLst>
          </p:cNvPr>
          <p:cNvCxnSpPr/>
          <p:nvPr/>
        </p:nvCxnSpPr>
        <p:spPr bwMode="auto">
          <a:xfrm>
            <a:off x="2563137" y="3637719"/>
            <a:ext cx="360040" cy="7920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Rett linje 7">
            <a:extLst>
              <a:ext uri="{FF2B5EF4-FFF2-40B4-BE49-F238E27FC236}">
                <a16:creationId xmlns:a16="http://schemas.microsoft.com/office/drawing/2014/main" id="{F9D9D5E7-961B-2DA5-CDE4-C8BD9C30653C}"/>
              </a:ext>
            </a:extLst>
          </p:cNvPr>
          <p:cNvCxnSpPr/>
          <p:nvPr/>
        </p:nvCxnSpPr>
        <p:spPr bwMode="auto">
          <a:xfrm>
            <a:off x="2563137" y="2773623"/>
            <a:ext cx="0" cy="8640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Rett linje 8">
            <a:extLst>
              <a:ext uri="{FF2B5EF4-FFF2-40B4-BE49-F238E27FC236}">
                <a16:creationId xmlns:a16="http://schemas.microsoft.com/office/drawing/2014/main" id="{C06FBC35-8FEF-EF8A-7A1E-E13ABF72821B}"/>
              </a:ext>
            </a:extLst>
          </p:cNvPr>
          <p:cNvCxnSpPr/>
          <p:nvPr/>
        </p:nvCxnSpPr>
        <p:spPr bwMode="auto">
          <a:xfrm flipH="1">
            <a:off x="2150364" y="3133663"/>
            <a:ext cx="412773" cy="4320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Rett linje 9">
            <a:extLst>
              <a:ext uri="{FF2B5EF4-FFF2-40B4-BE49-F238E27FC236}">
                <a16:creationId xmlns:a16="http://schemas.microsoft.com/office/drawing/2014/main" id="{DF2B6E79-5C7F-4263-CFB3-0473E77E3DDA}"/>
              </a:ext>
            </a:extLst>
          </p:cNvPr>
          <p:cNvCxnSpPr/>
          <p:nvPr/>
        </p:nvCxnSpPr>
        <p:spPr bwMode="auto">
          <a:xfrm>
            <a:off x="2563137" y="3133663"/>
            <a:ext cx="360040" cy="36004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Ellipse 10">
            <a:extLst>
              <a:ext uri="{FF2B5EF4-FFF2-40B4-BE49-F238E27FC236}">
                <a16:creationId xmlns:a16="http://schemas.microsoft.com/office/drawing/2014/main" id="{63E017B1-79B0-FEC0-F569-980798D04C17}"/>
              </a:ext>
            </a:extLst>
          </p:cNvPr>
          <p:cNvSpPr/>
          <p:nvPr/>
        </p:nvSpPr>
        <p:spPr bwMode="auto">
          <a:xfrm>
            <a:off x="2275105" y="2197559"/>
            <a:ext cx="540060" cy="576064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ekstSylinder 11">
            <a:extLst>
              <a:ext uri="{FF2B5EF4-FFF2-40B4-BE49-F238E27FC236}">
                <a16:creationId xmlns:a16="http://schemas.microsoft.com/office/drawing/2014/main" id="{88878B1D-3542-2AC2-22C9-7E0523D7E948}"/>
              </a:ext>
            </a:extLst>
          </p:cNvPr>
          <p:cNvSpPr txBox="1"/>
          <p:nvPr/>
        </p:nvSpPr>
        <p:spPr>
          <a:xfrm>
            <a:off x="1584573" y="4860690"/>
            <a:ext cx="1854970" cy="39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ヒラギノ角ゴ Pro W3"/>
              </a:rPr>
              <a:t>Forberedelse</a:t>
            </a:r>
          </a:p>
        </p:txBody>
      </p:sp>
      <p:cxnSp>
        <p:nvCxnSpPr>
          <p:cNvPr id="10" name="Rett pilkobling 12">
            <a:extLst>
              <a:ext uri="{FF2B5EF4-FFF2-40B4-BE49-F238E27FC236}">
                <a16:creationId xmlns:a16="http://schemas.microsoft.com/office/drawing/2014/main" id="{A78C092B-D505-541B-98D8-653CFE59C028}"/>
              </a:ext>
            </a:extLst>
          </p:cNvPr>
          <p:cNvCxnSpPr/>
          <p:nvPr/>
        </p:nvCxnSpPr>
        <p:spPr bwMode="auto">
          <a:xfrm>
            <a:off x="3312765" y="3385691"/>
            <a:ext cx="115212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1" name="Bilde 13">
            <a:extLst>
              <a:ext uri="{FF2B5EF4-FFF2-40B4-BE49-F238E27FC236}">
                <a16:creationId xmlns:a16="http://schemas.microsoft.com/office/drawing/2014/main" id="{4CD917F7-C5E8-55A8-6873-7542B40F0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608" y="3334043"/>
            <a:ext cx="1268078" cy="231668"/>
          </a:xfrm>
          <a:prstGeom prst="rect">
            <a:avLst/>
          </a:prstGeom>
        </p:spPr>
      </p:pic>
      <p:sp>
        <p:nvSpPr>
          <p:cNvPr id="12" name="TekstSylinder 14">
            <a:extLst>
              <a:ext uri="{FF2B5EF4-FFF2-40B4-BE49-F238E27FC236}">
                <a16:creationId xmlns:a16="http://schemas.microsoft.com/office/drawing/2014/main" id="{ACAC172C-6B59-A99E-07F2-F63746D2889B}"/>
              </a:ext>
            </a:extLst>
          </p:cNvPr>
          <p:cNvSpPr txBox="1"/>
          <p:nvPr/>
        </p:nvSpPr>
        <p:spPr>
          <a:xfrm>
            <a:off x="7382879" y="4806731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ヒラギノ角ゴ Pro W3"/>
              </a:rPr>
              <a:t>Fullbyrdelse </a:t>
            </a: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ヒラギノ角ゴ Pro W3"/>
            </a:endParaRPr>
          </a:p>
        </p:txBody>
      </p:sp>
      <p:sp>
        <p:nvSpPr>
          <p:cNvPr id="13" name="TekstSylinder 15">
            <a:extLst>
              <a:ext uri="{FF2B5EF4-FFF2-40B4-BE49-F238E27FC236}">
                <a16:creationId xmlns:a16="http://schemas.microsoft.com/office/drawing/2014/main" id="{657AE606-516D-581A-D0F6-B908221A4F0B}"/>
              </a:ext>
            </a:extLst>
          </p:cNvPr>
          <p:cNvSpPr txBox="1"/>
          <p:nvPr/>
        </p:nvSpPr>
        <p:spPr>
          <a:xfrm>
            <a:off x="4370271" y="486069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ヒラギノ角ゴ Pro W3"/>
              </a:rPr>
              <a:t>Forsøk</a:t>
            </a:r>
          </a:p>
        </p:txBody>
      </p:sp>
      <p:cxnSp>
        <p:nvCxnSpPr>
          <p:cNvPr id="14" name="Rett linje 16">
            <a:extLst>
              <a:ext uri="{FF2B5EF4-FFF2-40B4-BE49-F238E27FC236}">
                <a16:creationId xmlns:a16="http://schemas.microsoft.com/office/drawing/2014/main" id="{52DB3D8E-5842-05A8-38E3-F226E6CEA669}"/>
              </a:ext>
            </a:extLst>
          </p:cNvPr>
          <p:cNvCxnSpPr/>
          <p:nvPr/>
        </p:nvCxnSpPr>
        <p:spPr bwMode="auto">
          <a:xfrm flipH="1">
            <a:off x="5090351" y="3637719"/>
            <a:ext cx="216024" cy="792088"/>
          </a:xfrm>
          <a:prstGeom prst="line">
            <a:avLst/>
          </a:prstGeom>
          <a:ln w="38100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Rett linje 17">
            <a:extLst>
              <a:ext uri="{FF2B5EF4-FFF2-40B4-BE49-F238E27FC236}">
                <a16:creationId xmlns:a16="http://schemas.microsoft.com/office/drawing/2014/main" id="{35B7A5FD-9393-8E58-DC95-B6D979D777F9}"/>
              </a:ext>
            </a:extLst>
          </p:cNvPr>
          <p:cNvCxnSpPr/>
          <p:nvPr/>
        </p:nvCxnSpPr>
        <p:spPr bwMode="auto">
          <a:xfrm>
            <a:off x="5306375" y="3637719"/>
            <a:ext cx="360040" cy="7920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Rett linje 18">
            <a:extLst>
              <a:ext uri="{FF2B5EF4-FFF2-40B4-BE49-F238E27FC236}">
                <a16:creationId xmlns:a16="http://schemas.microsoft.com/office/drawing/2014/main" id="{6BA1B434-6756-DE7E-FDB9-BD7E8756726A}"/>
              </a:ext>
            </a:extLst>
          </p:cNvPr>
          <p:cNvCxnSpPr/>
          <p:nvPr/>
        </p:nvCxnSpPr>
        <p:spPr bwMode="auto">
          <a:xfrm>
            <a:off x="5306375" y="2773623"/>
            <a:ext cx="0" cy="8640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Rett linje 19">
            <a:extLst>
              <a:ext uri="{FF2B5EF4-FFF2-40B4-BE49-F238E27FC236}">
                <a16:creationId xmlns:a16="http://schemas.microsoft.com/office/drawing/2014/main" id="{6F2FEFD8-010F-8255-914D-8659B34FD506}"/>
              </a:ext>
            </a:extLst>
          </p:cNvPr>
          <p:cNvCxnSpPr/>
          <p:nvPr/>
        </p:nvCxnSpPr>
        <p:spPr bwMode="auto">
          <a:xfrm flipH="1">
            <a:off x="4893602" y="3133663"/>
            <a:ext cx="412773" cy="4320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Rett linje 20">
            <a:extLst>
              <a:ext uri="{FF2B5EF4-FFF2-40B4-BE49-F238E27FC236}">
                <a16:creationId xmlns:a16="http://schemas.microsoft.com/office/drawing/2014/main" id="{DBDD16AC-612E-3B65-78BD-53804EE2C85D}"/>
              </a:ext>
            </a:extLst>
          </p:cNvPr>
          <p:cNvCxnSpPr/>
          <p:nvPr/>
        </p:nvCxnSpPr>
        <p:spPr bwMode="auto">
          <a:xfrm>
            <a:off x="5306375" y="3133663"/>
            <a:ext cx="360040" cy="36004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Ellipse 21">
            <a:extLst>
              <a:ext uri="{FF2B5EF4-FFF2-40B4-BE49-F238E27FC236}">
                <a16:creationId xmlns:a16="http://schemas.microsoft.com/office/drawing/2014/main" id="{447CAC7E-B1AD-6490-B2DD-7E6A54B53156}"/>
              </a:ext>
            </a:extLst>
          </p:cNvPr>
          <p:cNvSpPr/>
          <p:nvPr/>
        </p:nvSpPr>
        <p:spPr bwMode="auto">
          <a:xfrm>
            <a:off x="5018343" y="2197559"/>
            <a:ext cx="540060" cy="576064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0" name="Rett linje 22">
            <a:extLst>
              <a:ext uri="{FF2B5EF4-FFF2-40B4-BE49-F238E27FC236}">
                <a16:creationId xmlns:a16="http://schemas.microsoft.com/office/drawing/2014/main" id="{84CA4946-939F-1CC4-1607-749D75CD72C0}"/>
              </a:ext>
            </a:extLst>
          </p:cNvPr>
          <p:cNvCxnSpPr/>
          <p:nvPr/>
        </p:nvCxnSpPr>
        <p:spPr bwMode="auto">
          <a:xfrm flipH="1">
            <a:off x="8085616" y="3639042"/>
            <a:ext cx="216024" cy="792088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Rett linje 23">
            <a:extLst>
              <a:ext uri="{FF2B5EF4-FFF2-40B4-BE49-F238E27FC236}">
                <a16:creationId xmlns:a16="http://schemas.microsoft.com/office/drawing/2014/main" id="{0C4AAB71-4A5E-2EC0-EDEE-67614D94C5CE}"/>
              </a:ext>
            </a:extLst>
          </p:cNvPr>
          <p:cNvCxnSpPr/>
          <p:nvPr/>
        </p:nvCxnSpPr>
        <p:spPr bwMode="auto">
          <a:xfrm>
            <a:off x="8301640" y="3639042"/>
            <a:ext cx="360040" cy="7920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Rett linje 24">
            <a:extLst>
              <a:ext uri="{FF2B5EF4-FFF2-40B4-BE49-F238E27FC236}">
                <a16:creationId xmlns:a16="http://schemas.microsoft.com/office/drawing/2014/main" id="{907A46BD-082B-3AEE-34EF-89774F3A2669}"/>
              </a:ext>
            </a:extLst>
          </p:cNvPr>
          <p:cNvCxnSpPr/>
          <p:nvPr/>
        </p:nvCxnSpPr>
        <p:spPr bwMode="auto">
          <a:xfrm>
            <a:off x="8301640" y="2774946"/>
            <a:ext cx="0" cy="86409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Rett linje 25">
            <a:extLst>
              <a:ext uri="{FF2B5EF4-FFF2-40B4-BE49-F238E27FC236}">
                <a16:creationId xmlns:a16="http://schemas.microsoft.com/office/drawing/2014/main" id="{47CCEDD4-EF4D-5590-0C22-5370459DFE1F}"/>
              </a:ext>
            </a:extLst>
          </p:cNvPr>
          <p:cNvCxnSpPr/>
          <p:nvPr/>
        </p:nvCxnSpPr>
        <p:spPr bwMode="auto">
          <a:xfrm flipH="1">
            <a:off x="7888867" y="3134986"/>
            <a:ext cx="412773" cy="4320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Rett linje 26">
            <a:extLst>
              <a:ext uri="{FF2B5EF4-FFF2-40B4-BE49-F238E27FC236}">
                <a16:creationId xmlns:a16="http://schemas.microsoft.com/office/drawing/2014/main" id="{B2AC599B-DA10-FC6A-222B-9A68960D56AA}"/>
              </a:ext>
            </a:extLst>
          </p:cNvPr>
          <p:cNvCxnSpPr/>
          <p:nvPr/>
        </p:nvCxnSpPr>
        <p:spPr bwMode="auto">
          <a:xfrm>
            <a:off x="8301640" y="3134986"/>
            <a:ext cx="360040" cy="36004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Ellipse 27">
            <a:extLst>
              <a:ext uri="{FF2B5EF4-FFF2-40B4-BE49-F238E27FC236}">
                <a16:creationId xmlns:a16="http://schemas.microsoft.com/office/drawing/2014/main" id="{EC59576D-F6BC-CE91-178B-D5763D04BF3C}"/>
              </a:ext>
            </a:extLst>
          </p:cNvPr>
          <p:cNvSpPr/>
          <p:nvPr/>
        </p:nvSpPr>
        <p:spPr bwMode="auto">
          <a:xfrm>
            <a:off x="8013608" y="2198882"/>
            <a:ext cx="540060" cy="57606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6676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2A21A-8C02-57A7-2738-BC20D9CE7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Straffeansvar forberedelseshandlinger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30EF7-7CC2-51BB-D5CF-9B2B206A4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just">
              <a:buNone/>
            </a:pPr>
            <a:r>
              <a:rPr lang="nb-NO" sz="1800" dirty="0">
                <a:solidFill>
                  <a:srgbClr val="000000"/>
                </a:solidFill>
              </a:rPr>
              <a:t>En generell kriminalisering av forberedelseshandlinger ble ikke innført i straffeloven 2005:</a:t>
            </a:r>
          </a:p>
          <a:p>
            <a:pPr marL="0" lvl="0" indent="0" algn="just">
              <a:buNone/>
            </a:pPr>
            <a:endParaRPr lang="nb-NO" sz="1800" dirty="0">
              <a:solidFill>
                <a:srgbClr val="000000"/>
              </a:solidFill>
            </a:endParaRPr>
          </a:p>
          <a:p>
            <a:pPr marL="0" lvl="0" indent="0" algn="just">
              <a:buNone/>
            </a:pPr>
            <a:r>
              <a:rPr lang="nb-NO" sz="1800" dirty="0">
                <a:solidFill>
                  <a:srgbClr val="000000"/>
                </a:solidFill>
              </a:rPr>
              <a:t>«Når handlingene er på forberedelsesstadiet, er avstanden oftest større til den fullbyrdede handlingen enn den er ved forsøk. Dette gjør forberedelseshandlingene mindre straffverdige … Forberedelsene kan være begått før gjerningspersonen har bestemt seg for om han vil begå lovbruddet eller ikke. … </a:t>
            </a:r>
            <a:r>
              <a:rPr lang="nb-NO" sz="1800" b="1" dirty="0">
                <a:solidFill>
                  <a:srgbClr val="000000"/>
                </a:solidFill>
              </a:rPr>
              <a:t>En annen forskjell mellom forsøk og forberedelse er at det for forsøk kreves at fullbyrdelsesforsettet har manifester seg i ytre handlinger. </a:t>
            </a:r>
            <a:r>
              <a:rPr lang="nb-NO" sz="1800" dirty="0">
                <a:solidFill>
                  <a:srgbClr val="000000"/>
                </a:solidFill>
              </a:rPr>
              <a:t>Forberedelser kan derimot fullt ut ha foregått i </a:t>
            </a:r>
            <a:r>
              <a:rPr lang="nb-NO" sz="1800" b="1" dirty="0">
                <a:solidFill>
                  <a:srgbClr val="000000"/>
                </a:solidFill>
              </a:rPr>
              <a:t>gjerningspersonens hode </a:t>
            </a:r>
            <a:r>
              <a:rPr lang="nb-NO" sz="1800" dirty="0">
                <a:solidFill>
                  <a:srgbClr val="000000"/>
                </a:solidFill>
              </a:rPr>
              <a:t>uten at omgivelsene har sett noe tegn på hva som foregår. … </a:t>
            </a:r>
            <a:r>
              <a:rPr lang="nb-NO" sz="1800" b="1" dirty="0">
                <a:solidFill>
                  <a:srgbClr val="000000"/>
                </a:solidFill>
              </a:rPr>
              <a:t>forberedelseshandlingene som har manifestert seg i det ytre, ofte kan være helt dagligdags og uskyldig.» (Ot.prp. nr. 90 (2003-2004))</a:t>
            </a:r>
          </a:p>
          <a:p>
            <a:pPr marL="0" indent="0">
              <a:buNone/>
            </a:pP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815666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68D508C-A317-451C-AB61-8A699E357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406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318E1E-4539-6F68-899F-9A12004F4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567226"/>
            <a:ext cx="8991600" cy="1723549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400" kern="1200" cap="all" spc="200" baseline="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Deltagelse</a:t>
            </a:r>
            <a:r>
              <a:rPr lang="en-US" sz="34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er </a:t>
            </a:r>
            <a:r>
              <a:rPr lang="en-US" sz="3400" kern="1200" cap="all" spc="200" baseline="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egentilg</a:t>
            </a:r>
            <a:r>
              <a:rPr lang="en-US" sz="34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cap="all" spc="200" baseline="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kriminalisering</a:t>
            </a:r>
            <a:r>
              <a:rPr lang="en-US" sz="34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av </a:t>
            </a:r>
            <a:r>
              <a:rPr lang="en-US" sz="3400" kern="1200" cap="all" spc="200" baseline="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forberedelse</a:t>
            </a:r>
            <a:r>
              <a:rPr lang="en-US" sz="34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4864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B993E1-39FD-82B1-A7FA-A554F8172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A363FF4-EDCD-8FB2-BDE0-92D2FD0BC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EC35E6-BBD7-4613-05EA-30EB0B591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12192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5BECB29-FBD3-CF6B-0E26-EC4EF6659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418891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NO" dirty="0"/>
              <a:t>Del 3. hva er deltagelse?</a:t>
            </a:r>
            <a:endParaRPr lang="en-US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48084F-1EF0-28BF-53C1-8D134171A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5384691"/>
            <a:ext cx="6801612" cy="73697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Graphic 6" descr="Help outline">
            <a:extLst>
              <a:ext uri="{FF2B5EF4-FFF2-40B4-BE49-F238E27FC236}">
                <a16:creationId xmlns:a16="http://schemas.microsoft.com/office/drawing/2014/main" id="{ACF09378-A544-426B-27FC-B505FB34B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67820" y="640079"/>
            <a:ext cx="2456360" cy="24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40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A8525D-506B-AD52-622D-4D9A7B77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E6A5B9-3B11-8942-2C64-9DFD1D503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4C738A-034E-5224-8237-CE2B4939F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236" y="2410198"/>
            <a:ext cx="9939528" cy="2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659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AD7C5BE-418C-4A44-91BF-28E411F75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1559052"/>
            <a:ext cx="10271760" cy="4347972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F73D4D72-9BCC-CBDE-CF8E-74806EF3F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ln>
            <a:solidFill>
              <a:srgbClr val="404040"/>
            </a:solidFill>
          </a:ln>
        </p:spPr>
        <p:txBody>
          <a:bodyPr vert="horz" lIns="182880" tIns="182880" rIns="182880" bIns="182880" rtlCol="0" anchor="ctr" anchorCtr="1">
            <a:normAutofit/>
          </a:bodyPr>
          <a:lstStyle/>
          <a:p>
            <a:r>
              <a:rPr lang="en-US"/>
              <a:t>HR-2018-1650-A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3D847D3-2E38-F895-EB95-EC6C0F3F0E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7226" y="2264228"/>
            <a:ext cx="8344267" cy="333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700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D3A4E0-C908-4EA9-ABDF-E82AD6BDE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507D5A-9D6F-61EB-9C9D-BFF7A124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2363324"/>
            <a:ext cx="11335657" cy="1526506"/>
          </a:xfrm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br>
              <a:rPr lang="en-US" sz="2400" kern="1200" cap="all" spc="200" baseline="0" noProof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r>
              <a:rPr lang="en-NO" sz="2400" dirty="0"/>
              <a:t>deltagelse </a:t>
            </a:r>
            <a:r>
              <a:rPr lang="en-US" sz="2400" kern="1200" cap="all" spc="200" baseline="0" noProof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= aktive bidrag til opprettholdelsen av en terrororganisasjon </a:t>
            </a:r>
            <a:br>
              <a:rPr lang="en-US" sz="24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endParaRPr lang="en-US" sz="2400" kern="1200" cap="all" spc="200" baseline="0" dirty="0">
              <a:solidFill>
                <a:srgbClr val="262626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40743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1E7A63-44B5-6C07-10B4-1C750C3B2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1057DB8-739E-DC04-C47B-4433906FF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CEF01E-0EC4-1E38-F3CB-2C8314E63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12192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54630DA-FD85-3AE0-0C33-69CC1989A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418891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NO" dirty="0"/>
              <a:t>Del 4. men hva med kvinnene?</a:t>
            </a:r>
            <a:endParaRPr lang="en-US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F629CA7-14AD-C7C9-6153-349359D5F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5384691"/>
            <a:ext cx="6801612" cy="73697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Graphic 6" descr="Woman Shrugging with solid fill">
            <a:extLst>
              <a:ext uri="{FF2B5EF4-FFF2-40B4-BE49-F238E27FC236}">
                <a16:creationId xmlns:a16="http://schemas.microsoft.com/office/drawing/2014/main" id="{2CC36BE9-3445-855D-1266-C75D675D8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67820" y="640079"/>
            <a:ext cx="2456360" cy="24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6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8D508C-A317-451C-AB61-8A699E357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406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8827F-CB2B-2C02-1749-D0BA97730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567226"/>
            <a:ext cx="8991600" cy="1723549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1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Hva tenker dere er utfordringene med å bruke denne bestemmelsen på kvinner I IS?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84D5C-8EE1-09CA-6ED0-E79FC9368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9219" y="5583044"/>
            <a:ext cx="3995955" cy="653164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609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5B3AF2-36FD-09E3-B9F4-185CE6DD1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773FF5B-4999-0AAD-8844-FC4671B99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586400-36F8-FD6F-B2CE-0A8A822AD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254" y="1124712"/>
            <a:ext cx="7117491" cy="46085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448655-DB36-A40D-091F-D46B9331CE34}"/>
              </a:ext>
            </a:extLst>
          </p:cNvPr>
          <p:cNvSpPr txBox="1"/>
          <p:nvPr/>
        </p:nvSpPr>
        <p:spPr>
          <a:xfrm>
            <a:off x="438300" y="6301618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NRK: https://www.nrk.no/urix/xl/svenske-lisa-var-is-brud_-na-vil-hun-hjem-med-barna-1.14440379</a:t>
            </a:r>
          </a:p>
        </p:txBody>
      </p:sp>
    </p:spTree>
    <p:extLst>
      <p:ext uri="{BB962C8B-B14F-4D97-AF65-F5344CB8AC3E}">
        <p14:creationId xmlns:p14="http://schemas.microsoft.com/office/powerpoint/2010/main" val="235037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2C7B47-DF2D-46D9-9584-5C83FCA86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9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541E3-A59C-41D3-85D2-70F0E0E9B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DC1C12-8008-925D-086C-357FF3A41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031" y="1124712"/>
            <a:ext cx="5251938" cy="46085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D9AC2E-68C5-C49A-712C-FA347545AE25}"/>
              </a:ext>
            </a:extLst>
          </p:cNvPr>
          <p:cNvSpPr txBox="1"/>
          <p:nvPr/>
        </p:nvSpPr>
        <p:spPr>
          <a:xfrm>
            <a:off x="146092" y="6373368"/>
            <a:ext cx="3323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Foto/ Aftenposten 14/01/2019 </a:t>
            </a:r>
          </a:p>
        </p:txBody>
      </p:sp>
    </p:spTree>
    <p:extLst>
      <p:ext uri="{BB962C8B-B14F-4D97-AF65-F5344CB8AC3E}">
        <p14:creationId xmlns:p14="http://schemas.microsoft.com/office/powerpoint/2010/main" val="4278258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AE3734-A0D5-4A4B-48F6-0F7517BEE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459" y="1124712"/>
            <a:ext cx="7145081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334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1E51C4-33ED-C809-88B0-3B49777B2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AD7C5BE-418C-4A44-91BF-28E411F75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1559052"/>
            <a:ext cx="10271760" cy="4347972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48A5ED-EF82-16F9-0C96-16F127F50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ln>
            <a:solidFill>
              <a:srgbClr val="404040"/>
            </a:solidFill>
          </a:ln>
        </p:spPr>
        <p:txBody>
          <a:bodyPr vert="horz" lIns="182880" tIns="182880" rIns="182880" bIns="182880" rtlCol="0" anchor="ctr" anchorCtr="1">
            <a:normAutofit/>
          </a:bodyPr>
          <a:lstStyle/>
          <a:p>
            <a:r>
              <a:rPr lang="en-GB" b="1" i="0" u="none" strike="noStrike" dirty="0">
                <a:solidFill>
                  <a:srgbClr val="4A0D17"/>
                </a:solidFill>
                <a:effectLst/>
                <a:latin typeface="Helvetica Neue" panose="02000503000000020004" pitchFamily="2" charset="0"/>
              </a:rPr>
              <a:t>HR-2022-2418-A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7E49C66-F67A-0805-BD23-632438E43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7535" y="2351967"/>
            <a:ext cx="8876929" cy="337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0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2DAC99-BADA-8819-AF0A-7A787CE50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236" y="1950495"/>
            <a:ext cx="9939528" cy="295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479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D5BD44-AB92-8C63-3AEA-F815B57CC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46CF86A-41AF-08F3-C7EB-366C8F3D5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DAECEF-FC92-D3B8-46B2-FCBA9B2A7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050" y="1648898"/>
            <a:ext cx="9341899" cy="356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98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2C7B47-DF2D-46D9-9584-5C83FCA86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541E3-A59C-41D3-85D2-70F0E0E9B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ACC4D8-AA5D-AB9F-686E-DB10DF540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86" y="1397283"/>
            <a:ext cx="9936142" cy="21611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89D269-1149-AB1B-E5CB-48AF745C9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96" y="3558391"/>
            <a:ext cx="10384318" cy="163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809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C017AB-AE6A-4B77-0874-08A0E5893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236" y="1863525"/>
            <a:ext cx="9939528" cy="313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466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041AB2-A9B4-4D3F-B120-38E7860A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334" y="804334"/>
            <a:ext cx="10583332" cy="5249332"/>
          </a:xfrm>
          <a:prstGeom prst="rect">
            <a:avLst/>
          </a:prstGeom>
          <a:solidFill>
            <a:srgbClr val="FFFFFF"/>
          </a:solidFill>
          <a:ln w="190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A754C6-D1B0-93FC-46E4-FA4157028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236" y="1925648"/>
            <a:ext cx="9939528" cy="300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06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B1B241-04E8-5523-531A-C02328591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AE6BC6C-5E56-BBE0-6395-5D0FDFAA8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1A63A1-8A3C-6B8B-A319-16E84A51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12192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8841EC9-189D-5A5E-9AE9-1353EE6CA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418891"/>
            <a:ext cx="899160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NO" dirty="0"/>
              <a:t>Del 5. De to søsterene </a:t>
            </a:r>
            <a:endParaRPr lang="en-US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C89F0AC-1BA3-805F-EBEA-DDA5002BC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5384691"/>
            <a:ext cx="6801612" cy="73697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 sz="20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Graphic 6" descr="Two women with solid fill">
            <a:extLst>
              <a:ext uri="{FF2B5EF4-FFF2-40B4-BE49-F238E27FC236}">
                <a16:creationId xmlns:a16="http://schemas.microsoft.com/office/drawing/2014/main" id="{2F5245CD-EBE6-354F-D615-E0449A4A0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67820" y="640079"/>
            <a:ext cx="2456360" cy="24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542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DFB7BD-3B85-BB1E-5B82-FA121A9E6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AD7C5BE-418C-4A44-91BF-28E411F75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1559052"/>
            <a:ext cx="10271760" cy="4347972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82403D7E-CE87-BEB9-2E27-6972164E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ln>
            <a:solidFill>
              <a:srgbClr val="404040"/>
            </a:solidFill>
          </a:ln>
        </p:spPr>
        <p:txBody>
          <a:bodyPr vert="horz" lIns="182880" tIns="182880" rIns="182880" bIns="182880" rtlCol="0" anchor="ctr" anchorCtr="1">
            <a:normAutofit/>
          </a:bodyPr>
          <a:lstStyle/>
          <a:p>
            <a:r>
              <a:rPr lang="en-US" b="1" i="0" u="none" strike="noStrike" dirty="0">
                <a:effectLst/>
              </a:rPr>
              <a:t>TOSL-2024-8051</a:t>
            </a:r>
            <a:br>
              <a:rPr lang="en-US" b="1" i="0" u="none" strike="noStrike" dirty="0">
                <a:effectLst/>
              </a:rPr>
            </a:br>
            <a:r>
              <a:rPr lang="en-US" sz="2000" b="1" i="0" u="none" strike="noStrike" dirty="0">
                <a:effectLst/>
              </a:rPr>
              <a:t>(</a:t>
            </a:r>
            <a:r>
              <a:rPr lang="en-US" sz="2000" b="1" i="0" u="none" strike="noStrike" dirty="0" err="1">
                <a:effectLst/>
              </a:rPr>
              <a:t>søster</a:t>
            </a:r>
            <a:r>
              <a:rPr lang="en-US" sz="2000" b="1" i="0" u="none" strike="noStrike" dirty="0">
                <a:effectLst/>
              </a:rPr>
              <a:t> A) </a:t>
            </a:r>
            <a:endParaRPr lang="en-US" dirty="0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10E39824-898B-8F9C-2621-E3D004320C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5717" y="2482596"/>
            <a:ext cx="7712240" cy="29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36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8C7A88-6A0A-C828-0B9E-DD10162D5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F2FDDE3C-8EEC-4E8E-0339-ECB17B540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1559052"/>
            <a:ext cx="10271760" cy="4347972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B565087A-A6CF-82B1-88B5-5052D2BE6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ln>
            <a:solidFill>
              <a:srgbClr val="404040"/>
            </a:solidFill>
          </a:ln>
        </p:spPr>
        <p:txBody>
          <a:bodyPr vert="horz" lIns="182880" tIns="182880" rIns="182880" bIns="182880" rtlCol="0" anchor="ctr" anchorCtr="1">
            <a:normAutofit/>
          </a:bodyPr>
          <a:lstStyle/>
          <a:p>
            <a:r>
              <a:rPr lang="en-US" b="1" i="0" u="none" strike="noStrike" dirty="0">
                <a:effectLst/>
              </a:rPr>
              <a:t>TOSL-2024-8051</a:t>
            </a:r>
            <a:br>
              <a:rPr lang="en-US" b="1" i="0" u="none" strike="noStrike" dirty="0">
                <a:effectLst/>
              </a:rPr>
            </a:br>
            <a:r>
              <a:rPr lang="en-US" sz="2000" b="1" i="0" u="none" strike="noStrike" dirty="0">
                <a:effectLst/>
              </a:rPr>
              <a:t>(</a:t>
            </a:r>
            <a:r>
              <a:rPr lang="en-US" sz="2000" b="1" i="0" u="none" strike="noStrike" dirty="0" err="1">
                <a:effectLst/>
              </a:rPr>
              <a:t>Søster</a:t>
            </a:r>
            <a:r>
              <a:rPr lang="en-US" sz="2000" b="1" i="0" u="none" strike="noStrike" dirty="0">
                <a:effectLst/>
              </a:rPr>
              <a:t> B)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630792-BA17-A377-DD3F-7B8AA8665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B33D4C-6E9F-C8E5-2739-0D7AFEE52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136" y="2471047"/>
            <a:ext cx="7772400" cy="297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74550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Pakke</Template>
  <TotalTime>15568</TotalTime>
  <Words>833</Words>
  <Application>Microsoft Macintosh PowerPoint</Application>
  <PresentationFormat>Widescreen</PresentationFormat>
  <Paragraphs>61</Paragraphs>
  <Slides>36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SimSun</vt:lpstr>
      <vt:lpstr>Arial</vt:lpstr>
      <vt:lpstr>Calibri</vt:lpstr>
      <vt:lpstr>Gill Sans MT</vt:lpstr>
      <vt:lpstr>Helvetica Neue</vt:lpstr>
      <vt:lpstr>Pakke</vt:lpstr>
      <vt:lpstr>Straff av kvinner i Den islamske staten</vt:lpstr>
      <vt:lpstr>PowerPoint Presentation</vt:lpstr>
      <vt:lpstr>PowerPoint Presentation</vt:lpstr>
      <vt:lpstr>Del I. fremmedkrigerne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 2. jussen </vt:lpstr>
      <vt:lpstr>PowerPoint Presentation</vt:lpstr>
      <vt:lpstr>Ble vurdert I 2007 </vt:lpstr>
      <vt:lpstr>Sa nei </vt:lpstr>
      <vt:lpstr>De tre F’ene</vt:lpstr>
      <vt:lpstr>Straffeansvar forberedelseshandlinger</vt:lpstr>
      <vt:lpstr>Deltagelse er egentilg kriminalisering av forberedelse </vt:lpstr>
      <vt:lpstr>Del 3. hva er deltagelse?</vt:lpstr>
      <vt:lpstr>PowerPoint Presentation</vt:lpstr>
      <vt:lpstr>HR-2018-1650-A</vt:lpstr>
      <vt:lpstr> deltagelse = aktive bidrag til opprettholdelsen av en terrororganisasjon  </vt:lpstr>
      <vt:lpstr>Del 4. men hva med kvinnene?</vt:lpstr>
      <vt:lpstr>Hva tenker dere er utfordringene med å bruke denne bestemmelsen på kvinner I IS?</vt:lpstr>
      <vt:lpstr>PowerPoint Presentation</vt:lpstr>
      <vt:lpstr>PowerPoint Presentation</vt:lpstr>
      <vt:lpstr>PowerPoint Presentation</vt:lpstr>
      <vt:lpstr>HR-2022-2418-A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 5. De to søsterene </vt:lpstr>
      <vt:lpstr>TOSL-2024-8051 (søster A) </vt:lpstr>
      <vt:lpstr>TOSL-2024-8051 (Søster B)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United states of america</dc:title>
  <dc:creator>Sofie Høgestøl</dc:creator>
  <cp:lastModifiedBy>Sofie Alexandra Engli Høgestøl</cp:lastModifiedBy>
  <cp:revision>82</cp:revision>
  <dcterms:created xsi:type="dcterms:W3CDTF">2023-03-21T14:54:32Z</dcterms:created>
  <dcterms:modified xsi:type="dcterms:W3CDTF">2025-02-13T12:08:06Z</dcterms:modified>
</cp:coreProperties>
</file>