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sldIdLst>
    <p:sldId id="256" r:id="rId2"/>
    <p:sldId id="282" r:id="rId3"/>
    <p:sldId id="283" r:id="rId4"/>
    <p:sldId id="284" r:id="rId5"/>
    <p:sldId id="303" r:id="rId6"/>
    <p:sldId id="285" r:id="rId7"/>
    <p:sldId id="286"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192" autoAdjust="0"/>
  </p:normalViewPr>
  <p:slideViewPr>
    <p:cSldViewPr>
      <p:cViewPr>
        <p:scale>
          <a:sx n="51" d="100"/>
          <a:sy n="51" d="100"/>
        </p:scale>
        <p:origin x="-3354" y="-948"/>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2F229C-1B4C-43F9-8006-637829CC46E2}" type="datetimeFigureOut">
              <a:rPr lang="nb-NO" smtClean="0"/>
              <a:pPr/>
              <a:t>13.06.2012</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38CBFA-0D19-45EF-844A-1FB900756C6F}" type="slidenum">
              <a:rPr lang="nb-NO" smtClean="0"/>
              <a:pPr/>
              <a:t>‹#›</a:t>
            </a:fld>
            <a:endParaRPr lang="nb-NO"/>
          </a:p>
        </p:txBody>
      </p:sp>
    </p:spTree>
    <p:extLst>
      <p:ext uri="{BB962C8B-B14F-4D97-AF65-F5344CB8AC3E}">
        <p14:creationId xmlns:p14="http://schemas.microsoft.com/office/powerpoint/2010/main" xmlns="" val="4157339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sz="1200" kern="1200" dirty="0" smtClean="0">
                <a:solidFill>
                  <a:schemeClr val="tx1"/>
                </a:solidFill>
                <a:latin typeface="+mn-lt"/>
                <a:ea typeface="+mn-ea"/>
                <a:cs typeface="+mn-cs"/>
              </a:rPr>
              <a:t>Jeg kommer for å dele erfaringer – og visjoner – vi har gjort og gjør oss med emneord på Realfagsbiblioteket, Universitetet i Oslo. </a:t>
            </a:r>
          </a:p>
          <a:p>
            <a:r>
              <a:rPr lang="nb-NO" sz="1200" kern="1200" dirty="0" smtClean="0">
                <a:solidFill>
                  <a:schemeClr val="tx1"/>
                </a:solidFill>
                <a:latin typeface="+mn-lt"/>
                <a:ea typeface="+mn-ea"/>
                <a:cs typeface="+mn-cs"/>
              </a:rPr>
              <a:t>Dette skal egentlig ikke handle om biblioteksystem, og jeg skal forsøke å ikke si en eneste </a:t>
            </a:r>
            <a:r>
              <a:rPr lang="nb-NO" sz="1200" kern="1200" dirty="0" err="1" smtClean="0">
                <a:solidFill>
                  <a:schemeClr val="tx1"/>
                </a:solidFill>
                <a:latin typeface="+mn-lt"/>
                <a:ea typeface="+mn-ea"/>
                <a:cs typeface="+mn-cs"/>
              </a:rPr>
              <a:t>marc-kode</a:t>
            </a:r>
            <a:r>
              <a:rPr lang="nb-NO" sz="1200" kern="1200" dirty="0" smtClean="0">
                <a:solidFill>
                  <a:schemeClr val="tx1"/>
                </a:solidFill>
                <a:latin typeface="+mn-lt"/>
                <a:ea typeface="+mn-ea"/>
                <a:cs typeface="+mn-cs"/>
              </a:rPr>
              <a:t>, men jeg er vel ikke den eneste her som har jobbet i flere systemer.</a:t>
            </a:r>
          </a:p>
          <a:p>
            <a:r>
              <a:rPr lang="nb-NO" sz="1200" kern="1200" dirty="0" smtClean="0">
                <a:solidFill>
                  <a:schemeClr val="tx1"/>
                </a:solidFill>
                <a:latin typeface="+mn-lt"/>
                <a:ea typeface="+mn-ea"/>
                <a:cs typeface="+mn-cs"/>
              </a:rPr>
              <a:t>Da jeg ble ansatt ved mitt første </a:t>
            </a:r>
            <a:r>
              <a:rPr lang="nb-NO" sz="1200" kern="1200" dirty="0" err="1" smtClean="0">
                <a:solidFill>
                  <a:schemeClr val="tx1"/>
                </a:solidFill>
                <a:latin typeface="+mn-lt"/>
                <a:ea typeface="+mn-ea"/>
                <a:cs typeface="+mn-cs"/>
              </a:rPr>
              <a:t>BIBSYS-bibliotek</a:t>
            </a:r>
            <a:r>
              <a:rPr lang="nb-NO" sz="1200" kern="1200" dirty="0" smtClean="0">
                <a:solidFill>
                  <a:schemeClr val="tx1"/>
                </a:solidFill>
                <a:latin typeface="+mn-lt"/>
                <a:ea typeface="+mn-ea"/>
                <a:cs typeface="+mn-cs"/>
              </a:rPr>
              <a:t> hadde jeg laget emnestrenger i Bibliofil i flere år. Det overrasket det meg at det ikke gikk an i BIBSYS. Det overrasket meg også at vi ikke hadde noen emneordskontroll. Det var en hodepine for meg å kurse studenter i å søke i katalogen vår.  ”Har dere noe om …” er tross alt ingen uvanlig start på et spørsmål i biblioteket.</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Så fikk jeg ny jobb, denne gangen i et ganske stort bibliotek. Universitetsbiblioteket i Oslo. Og jeg må innrømme at overraskelsens tid ikke var helt forbi. </a:t>
            </a:r>
            <a:r>
              <a:rPr lang="nb-NO" sz="1200" i="0" kern="1200" dirty="0" smtClean="0">
                <a:solidFill>
                  <a:schemeClr val="tx1"/>
                </a:solidFill>
                <a:latin typeface="+mn-lt"/>
                <a:ea typeface="+mn-ea"/>
                <a:cs typeface="+mn-cs"/>
              </a:rPr>
              <a:t>Det var ikke akkurat stålkontroll i dette biblioteket heller. I</a:t>
            </a:r>
            <a:r>
              <a:rPr lang="nb-NO" sz="1200" i="0" kern="1200" baseline="0" dirty="0" smtClean="0">
                <a:solidFill>
                  <a:schemeClr val="tx1"/>
                </a:solidFill>
                <a:latin typeface="+mn-lt"/>
                <a:ea typeface="+mn-ea"/>
                <a:cs typeface="+mn-cs"/>
              </a:rPr>
              <a:t> 2010 ble det levert en kartlegging og en rapport fra </a:t>
            </a:r>
            <a:r>
              <a:rPr lang="nb-NO" b="0" i="1" dirty="0" smtClean="0"/>
              <a:t>Prosjektgruppe for bibliografisk og emnemessig beskrivelse av </a:t>
            </a:r>
            <a:r>
              <a:rPr lang="nb-NO" b="0" i="1" dirty="0" err="1" smtClean="0"/>
              <a:t>UBs</a:t>
            </a:r>
            <a:r>
              <a:rPr lang="nb-NO" b="0" i="1" dirty="0" smtClean="0"/>
              <a:t> samlinger.</a:t>
            </a:r>
            <a:r>
              <a:rPr lang="nb-NO" b="0" i="0" baseline="0" dirty="0" smtClean="0"/>
              <a:t> Det materialet gjorde det mer tydelig at vi hadde rom for forbedring. </a:t>
            </a:r>
            <a:endParaRPr lang="nb-NO" b="0" i="1" dirty="0" smtClean="0"/>
          </a:p>
          <a:p>
            <a:endParaRPr lang="nb-NO" sz="1200" kern="1200" dirty="0" smtClean="0">
              <a:solidFill>
                <a:schemeClr val="tx1"/>
              </a:solidFill>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fld id="{4538CBFA-0D19-45EF-844A-1FB900756C6F}" type="slidenum">
              <a:rPr lang="nb-NO" smtClean="0"/>
              <a:pPr/>
              <a:t>1</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Allerede før denne kartleggingen bestemte vi ved Realfagsbiblioteket å samordne emnebeskrivelsene våre. Flere av instituttene hadde emneordlister utenfor biblioteksystemet, som gjorde at de hadde kontroll på hvilke emneord de brukte – men det hjelper ikke så mye når alle andre </a:t>
            </a:r>
            <a:r>
              <a:rPr lang="nb-NO" sz="1200" kern="1200" dirty="0" err="1" smtClean="0">
                <a:solidFill>
                  <a:schemeClr val="tx1"/>
                </a:solidFill>
                <a:latin typeface="+mn-lt"/>
                <a:ea typeface="+mn-ea"/>
                <a:cs typeface="+mn-cs"/>
              </a:rPr>
              <a:t>bibsysbibliotek</a:t>
            </a:r>
            <a:r>
              <a:rPr lang="nb-NO" sz="1200" kern="1200" dirty="0" smtClean="0">
                <a:solidFill>
                  <a:schemeClr val="tx1"/>
                </a:solidFill>
                <a:latin typeface="+mn-lt"/>
                <a:ea typeface="+mn-ea"/>
                <a:cs typeface="+mn-cs"/>
              </a:rPr>
              <a:t> kan legge sine emneord i samme felt. Man kan være så nøyaktig man bare vil, men man får ikke stengt ute andres støy. Informatikkbiblioteket, der jeg jobber, var det eneste som brukte et eget </a:t>
            </a:r>
            <a:r>
              <a:rPr lang="nb-NO" sz="1200" kern="1200" dirty="0" err="1" smtClean="0">
                <a:solidFill>
                  <a:schemeClr val="tx1"/>
                </a:solidFill>
                <a:latin typeface="+mn-lt"/>
                <a:ea typeface="+mn-ea"/>
                <a:cs typeface="+mn-cs"/>
              </a:rPr>
              <a:t>marcfelt</a:t>
            </a:r>
            <a:r>
              <a:rPr lang="nb-NO" sz="1200" kern="1200" dirty="0" smtClean="0">
                <a:solidFill>
                  <a:schemeClr val="tx1"/>
                </a:solidFill>
                <a:latin typeface="+mn-lt"/>
                <a:ea typeface="+mn-ea"/>
                <a:cs typeface="+mn-cs"/>
              </a:rPr>
              <a:t> for kontrollerte emneord – og til dere som ikke er inne i BIBSYS: Når jeg sier </a:t>
            </a:r>
            <a:r>
              <a:rPr lang="nb-NO" sz="1200" i="1" kern="1200" dirty="0" smtClean="0">
                <a:solidFill>
                  <a:schemeClr val="tx1"/>
                </a:solidFill>
                <a:latin typeface="+mn-lt"/>
                <a:ea typeface="+mn-ea"/>
                <a:cs typeface="+mn-cs"/>
              </a:rPr>
              <a:t>kontrollerte</a:t>
            </a:r>
            <a:r>
              <a:rPr lang="nb-NO" sz="1200" kern="1200" dirty="0" smtClean="0">
                <a:solidFill>
                  <a:schemeClr val="tx1"/>
                </a:solidFill>
                <a:latin typeface="+mn-lt"/>
                <a:ea typeface="+mn-ea"/>
                <a:cs typeface="+mn-cs"/>
              </a:rPr>
              <a:t> betyr det ikke så mye annet enn at vi har eksklusiv adgang til det </a:t>
            </a:r>
            <a:r>
              <a:rPr lang="nb-NO" sz="1200" kern="1200" dirty="0" err="1" smtClean="0">
                <a:solidFill>
                  <a:schemeClr val="tx1"/>
                </a:solidFill>
                <a:latin typeface="+mn-lt"/>
                <a:ea typeface="+mn-ea"/>
                <a:cs typeface="+mn-cs"/>
              </a:rPr>
              <a:t>marcfeltet</a:t>
            </a:r>
            <a:r>
              <a:rPr lang="nb-NO" sz="1200" kern="1200" dirty="0" smtClean="0">
                <a:solidFill>
                  <a:schemeClr val="tx1"/>
                </a:solidFill>
                <a:latin typeface="+mn-lt"/>
                <a:ea typeface="+mn-ea"/>
                <a:cs typeface="+mn-cs"/>
              </a:rPr>
              <a:t> vi setter emneord i, i motsetning til fellesfeltet som de andre instituttene våre brukte, der det er fritt fram for bibliotekene å fylle på med emneord. Systemet, altså BIBSYS, i seg selv, gir deg ingen kontroll – ingen autorisering, ingen stavesjekk, bare vær så god, kontroller i vei så lenge du holder deg med en egen emneordliste utenfor BIBSYS. </a:t>
            </a:r>
          </a:p>
          <a:p>
            <a:endParaRPr lang="nb-NO" sz="1200" kern="1200" dirty="0" smtClean="0">
              <a:solidFill>
                <a:schemeClr val="tx1"/>
              </a:solidFill>
              <a:latin typeface="+mn-lt"/>
              <a:ea typeface="+mn-ea"/>
              <a:cs typeface="+mn-cs"/>
            </a:endParaRPr>
          </a:p>
          <a:p>
            <a:r>
              <a:rPr lang="nb-NO" sz="1200" kern="1200" dirty="0" smtClean="0">
                <a:solidFill>
                  <a:schemeClr val="tx1"/>
                </a:solidFill>
                <a:latin typeface="+mn-lt"/>
                <a:ea typeface="+mn-ea"/>
                <a:cs typeface="+mn-cs"/>
              </a:rPr>
              <a:t>Realfagsbiblioteket begynte denne prosessen høsten 2009, og emneordsarbeidet har involvert mange av våre ansatte. Vi kunne begynt flere måter, men vi valgte å ta utgangspunkt i frie nøkkelord i katalogen. Som mange andre som skal gå fra et system til et annet, syntes også vi at det var dumt å kutte tvert uten å få med oss gamle data, så vi gjorde noe nytt: Vi la emneord retrospektivt på gamle poster. Hvert instituttbibliotek fikk en liste over alle ord som forekom i emneordsfeltet for dokumenter de eide. Det var altså en liste med emneord som de selv hadde satt og som andre bibliotek hadde satt. Denne lista gikk en fagreferent eller bibliotekar gjennom, og sorterte ordene: Hovedoppgaven var å bestemme seg for om et ord burde være emneord i ens egen samling eller ei. De ordene som skulle være med videre sorterte vi i ”vanlig” emneord, frasestart, tid, sted, form eller latin. Jeg kommer tilbake til sorteringa senere. En sånn liste bestod av flere tusen ord, og man studerte den hovedsakelig uten å se ordene i sammenheng med katalogposten. Verktøyet var et lokalt laget dataprogram. </a:t>
            </a:r>
          </a:p>
          <a:p>
            <a:pPr>
              <a:lnSpc>
                <a:spcPct val="80000"/>
              </a:lnSpc>
            </a:pPr>
            <a:endParaRPr lang="nb-NO" sz="1100" dirty="0" smtClean="0">
              <a:ea typeface="ＭＳ Ｐゴシック" pitchFamily="34" charset="-128"/>
            </a:endParaRPr>
          </a:p>
          <a:p>
            <a:pPr>
              <a:lnSpc>
                <a:spcPct val="80000"/>
              </a:lnSpc>
            </a:pPr>
            <a:endParaRPr lang="nb-NO" sz="1100" dirty="0" smtClean="0">
              <a:ea typeface="ＭＳ Ｐゴシック" pitchFamily="34" charset="-128"/>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9BCE87A9-FF2E-46EE-9594-58622AC4776C}" type="slidenum">
              <a:rPr lang="nb-NO" sz="1200"/>
              <a:pPr eaLnBrk="1" hangingPunct="1"/>
              <a:t>2</a:t>
            </a:fld>
            <a:endParaRPr lang="nb-NO"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dirty="0" smtClean="0">
                <a:ea typeface="ＭＳ Ｐゴシック" pitchFamily="34" charset="-128"/>
              </a:rPr>
              <a:t>Da </a:t>
            </a:r>
            <a:r>
              <a:rPr lang="nb-NO" dirty="0" smtClean="0">
                <a:ea typeface="ＭＳ Ｐゴシック" pitchFamily="34" charset="-128"/>
              </a:rPr>
              <a:t>dette var gjort, hadde vi en ny fase der det ble dannet fraser ut fra hver liste. Fraseoversikten ble så gjennomlest på nytt og rettet av hvert instituttbibliotek. </a:t>
            </a:r>
            <a:r>
              <a:rPr lang="nb-NO" dirty="0" smtClean="0">
                <a:ea typeface="ＭＳ Ｐゴシック" pitchFamily="34" charset="-128"/>
              </a:rPr>
              <a:t>Til </a:t>
            </a:r>
            <a:r>
              <a:rPr lang="nb-NO" dirty="0" smtClean="0">
                <a:ea typeface="ＭＳ Ｐゴシック" pitchFamily="34" charset="-128"/>
              </a:rPr>
              <a:t>vi satt igjen med første versjon av realfagstermene. </a:t>
            </a:r>
          </a:p>
          <a:p>
            <a:endParaRPr lang="nb-NO" dirty="0" smtClean="0">
              <a:ea typeface="ＭＳ Ｐゴシック" pitchFamily="34" charset="-128"/>
            </a:endParaRPr>
          </a:p>
          <a:p>
            <a:r>
              <a:rPr lang="nb-NO" dirty="0" smtClean="0">
                <a:ea typeface="ＭＳ Ｐゴシック" pitchFamily="34" charset="-128"/>
              </a:rPr>
              <a:t>Endelig ble resultatet – en fil med emneord koblet til </a:t>
            </a:r>
            <a:r>
              <a:rPr lang="nb-NO" dirty="0" err="1" smtClean="0">
                <a:ea typeface="ＭＳ Ｐゴシック" pitchFamily="34" charset="-128"/>
              </a:rPr>
              <a:t>objektid</a:t>
            </a:r>
            <a:r>
              <a:rPr lang="nb-NO" dirty="0" smtClean="0">
                <a:ea typeface="ＭＳ Ｐゴシック" pitchFamily="34" charset="-128"/>
              </a:rPr>
              <a:t> – sendt til BIBSYS, som påførte emnedata retrospektivt. Altså: Vi fikk lagt våre godkjente ord på poster som tidligere var katalogisert, men denne gang i vårt eget </a:t>
            </a:r>
            <a:r>
              <a:rPr lang="nb-NO" dirty="0" err="1" smtClean="0">
                <a:ea typeface="ＭＳ Ｐゴシック" pitchFamily="34" charset="-128"/>
              </a:rPr>
              <a:t>marcfelt</a:t>
            </a:r>
            <a:r>
              <a:rPr lang="nb-NO" dirty="0" smtClean="0">
                <a:ea typeface="ＭＳ Ｐゴシック" pitchFamily="34" charset="-128"/>
              </a:rPr>
              <a:t> 687, merket med vår egen identifikator. Dette var jo litt hasardiøst: Vi har fått noe støy, en del poster med veldig mange emneord, og noen feil – men først og fremst har vi fått verdifulle emneord lagt på hele samlingen vår. Nå i et felt vi kan kontrollere. </a:t>
            </a:r>
          </a:p>
          <a:p>
            <a:endParaRPr lang="nb-NO" dirty="0" smtClean="0">
              <a:ea typeface="ＭＳ Ｐゴシック" pitchFamily="34" charset="-128"/>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52656B13-4D8F-44B6-A2E1-33378DB5BC8F}" type="slidenum">
              <a:rPr lang="nb-NO" sz="1200"/>
              <a:pPr eaLnBrk="1" hangingPunct="1"/>
              <a:t>3</a:t>
            </a:fld>
            <a:endParaRPr lang="nb-NO"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Endelig ble de godkjente emneordene sendt til BIBSYS, som la emnedata tilbake på våre katalogposter. Altså: Vi fikk lagt våre godkjente ord på gamle katalogposter, men denne gang i vårt eget </a:t>
            </a:r>
            <a:r>
              <a:rPr lang="nb-NO" sz="1200" kern="1200" dirty="0" err="1" smtClean="0">
                <a:solidFill>
                  <a:schemeClr val="tx1"/>
                </a:solidFill>
                <a:latin typeface="+mn-lt"/>
                <a:ea typeface="+mn-ea"/>
                <a:cs typeface="+mn-cs"/>
              </a:rPr>
              <a:t>marcfelt</a:t>
            </a:r>
            <a:r>
              <a:rPr lang="nb-NO" sz="1200" kern="1200" dirty="0" smtClean="0">
                <a:solidFill>
                  <a:schemeClr val="tx1"/>
                </a:solidFill>
                <a:latin typeface="+mn-lt"/>
                <a:ea typeface="+mn-ea"/>
                <a:cs typeface="+mn-cs"/>
              </a:rPr>
              <a:t>, og merket som vårt. Dette var jo litt hasardiøst: Vi har fått noe støy, vi har fått en del poster med veldig mange emneord, og noen feil – men først og fremst har vi fått verdifulle emneord lagt på hele samlingen vår. Nå i et felt vi kan kontrollere. </a:t>
            </a:r>
          </a:p>
          <a:p>
            <a:r>
              <a:rPr lang="nb-NO" sz="1200" kern="1200" dirty="0" smtClean="0">
                <a:solidFill>
                  <a:schemeClr val="tx1"/>
                </a:solidFill>
                <a:latin typeface="+mn-lt"/>
                <a:ea typeface="+mn-ea"/>
                <a:cs typeface="+mn-cs"/>
              </a:rPr>
              <a:t>MEN det var flere utfordringer: Som sagt har jo ikke BIBSYS noe redskap for å kontrollere feltet. Riktignok heter det ”lokale kontrollerte emneord”, men det eneste alternativet det enkelte bibliotek har for kontroll er å sjekke mot en egen liste utenfor biblioteksystemet. Dette er tungvint vet alle som har forsøkt, og det beskytter oss ikke mot skrivefeil. Det gir heller ikke noen mulighet for å gjøre gjennomgående endringer eller rettelser. Vi trengte et nytt dataprogram, og nok en gang ble det lokalt. Resultatet ble programmet som vi kaller Roald. </a:t>
            </a:r>
          </a:p>
          <a:p>
            <a:endParaRPr lang="nb-NO" dirty="0" smtClean="0">
              <a:ea typeface="ＭＳ Ｐゴシック" pitchFamily="34" charset="-128"/>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3D5797E1-48CC-429F-8434-74AF68F551B2}" type="slidenum">
              <a:rPr lang="nb-NO" sz="1200"/>
              <a:pPr eaLnBrk="1" hangingPunct="1"/>
              <a:t>4</a:t>
            </a:fld>
            <a:endParaRPr lang="nb-NO"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Vi bruker programmet til flere ting: Alle som setter emneord hos oss, henter emneordene våre fra Roald. Her kan man bygge strenger om man ønsker det, og foreslå nye emneord. Emneordene kopieres fra Roald og forsynes samtidig med vår identifikator; vårt merke; før de limes inn i katalogposten i BIBSYS. Dermed eliminerer vi risikoen for skrivefeil. </a:t>
            </a:r>
          </a:p>
          <a:p>
            <a:r>
              <a:rPr lang="nb-NO" sz="1200" kern="1200" dirty="0" smtClean="0">
                <a:solidFill>
                  <a:schemeClr val="tx1"/>
                </a:solidFill>
                <a:latin typeface="+mn-lt"/>
                <a:ea typeface="+mn-ea"/>
                <a:cs typeface="+mn-cs"/>
              </a:rPr>
              <a:t>Roald har også et eget redaksjonsgrensesnitt. Vi i redaksjonen kan lage nye emneord, behandle forslag, endre og slette. Endringer vi gjør i vokabularet må gjenspeiles i BIBSYS, så vi har en dobbel rettejobb, men vi har fått tilgang til en </a:t>
            </a:r>
            <a:r>
              <a:rPr lang="nb-NO" sz="1200" kern="1200" dirty="0" err="1" smtClean="0">
                <a:solidFill>
                  <a:schemeClr val="tx1"/>
                </a:solidFill>
                <a:latin typeface="+mn-lt"/>
                <a:ea typeface="+mn-ea"/>
                <a:cs typeface="+mn-cs"/>
              </a:rPr>
              <a:t>BIBSYS-kommando</a:t>
            </a:r>
            <a:r>
              <a:rPr lang="nb-NO" sz="1200" kern="1200" dirty="0" smtClean="0">
                <a:solidFill>
                  <a:schemeClr val="tx1"/>
                </a:solidFill>
                <a:latin typeface="+mn-lt"/>
                <a:ea typeface="+mn-ea"/>
                <a:cs typeface="+mn-cs"/>
              </a:rPr>
              <a:t> som lar oss gjøre gjennomgående rettinger i katalogen. Vi holder fortsatt på med hovedrengjøringen etter den store dugnaden. Det er mye pirk og til dels realfaglig utfordrende, så fagreferentene våre er ikke helt fri for jobb ennå.</a:t>
            </a:r>
          </a:p>
          <a:p>
            <a:endParaRPr lang="nb-NO" dirty="0" smtClean="0">
              <a:ea typeface="ＭＳ Ｐゴシック" pitchFamily="34" charset="-128"/>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3D5797E1-48CC-429F-8434-74AF68F551B2}" type="slidenum">
              <a:rPr lang="nb-NO" sz="1200"/>
              <a:pPr eaLnBrk="1" hangingPunct="1"/>
              <a:t>5</a:t>
            </a:fld>
            <a:endParaRPr lang="nb-NO"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Vi har i dag – egentlig i forrige uke, selvsagt – 16142 indekstermer. De er beriket – vi har 1139 </a:t>
            </a:r>
            <a:r>
              <a:rPr lang="nb-NO" sz="1200" kern="1200" dirty="0" err="1" smtClean="0">
                <a:solidFill>
                  <a:schemeClr val="tx1"/>
                </a:solidFill>
                <a:latin typeface="+mn-lt"/>
                <a:ea typeface="+mn-ea"/>
                <a:cs typeface="+mn-cs"/>
              </a:rPr>
              <a:t>se-henvisninger</a:t>
            </a:r>
            <a:r>
              <a:rPr lang="nb-NO" sz="1200" kern="1200" dirty="0" smtClean="0">
                <a:solidFill>
                  <a:schemeClr val="tx1"/>
                </a:solidFill>
                <a:latin typeface="+mn-lt"/>
                <a:ea typeface="+mn-ea"/>
                <a:cs typeface="+mn-cs"/>
              </a:rPr>
              <a:t> fordelt på 809 indekstermer. Og vi har 307 se </a:t>
            </a:r>
            <a:r>
              <a:rPr lang="nb-NO" sz="1200" kern="1200" dirty="0" err="1" smtClean="0">
                <a:solidFill>
                  <a:schemeClr val="tx1"/>
                </a:solidFill>
                <a:latin typeface="+mn-lt"/>
                <a:ea typeface="+mn-ea"/>
                <a:cs typeface="+mn-cs"/>
              </a:rPr>
              <a:t>også-henvisninger</a:t>
            </a:r>
            <a:r>
              <a:rPr lang="nb-NO" sz="1200" kern="1200" dirty="0" smtClean="0">
                <a:solidFill>
                  <a:schemeClr val="tx1"/>
                </a:solidFill>
                <a:latin typeface="+mn-lt"/>
                <a:ea typeface="+mn-ea"/>
                <a:cs typeface="+mn-cs"/>
              </a:rPr>
              <a:t> fordelt på 180 termer. Videre har 1458 termer engelsk oversettelse, 11 har latin – det er ikke mye når man tenker på for eksempel biologisamlingene våre, men forklaringen på det er at da vi først gikk gjennom alle ordene fra 691 ble latinske ord markert spesielt, og er samlet som en egen liste for senere gjennomgang. 1 term har nynorsk, og da blir </a:t>
            </a:r>
            <a:r>
              <a:rPr lang="nb-NO" sz="1200" kern="1200" dirty="0" err="1" smtClean="0">
                <a:solidFill>
                  <a:schemeClr val="tx1"/>
                </a:solidFill>
                <a:latin typeface="+mn-lt"/>
                <a:ea typeface="+mn-ea"/>
                <a:cs typeface="+mn-cs"/>
              </a:rPr>
              <a:t>iallfall</a:t>
            </a:r>
            <a:r>
              <a:rPr lang="nb-NO" sz="1200" kern="1200" dirty="0" smtClean="0">
                <a:solidFill>
                  <a:schemeClr val="tx1"/>
                </a:solidFill>
                <a:latin typeface="+mn-lt"/>
                <a:ea typeface="+mn-ea"/>
                <a:cs typeface="+mn-cs"/>
              </a:rPr>
              <a:t> jeg veldig nysgjerrig… (det er ryggstrengdyr… og nynorskformen er ryggstrengdyr…) Det ryktes at det er finnes en undergruppe av Studentmållaget på Universitetet i Oslo som jobber med terminologi. Vi har ikke funnet dem, men vi ser for oss at det måtte være flotte og nyttige samarbeidspartnere. 97 har fått påført klassifikasjon fra </a:t>
            </a:r>
            <a:r>
              <a:rPr lang="nb-NO" sz="1200" kern="1200" dirty="0" err="1" smtClean="0">
                <a:solidFill>
                  <a:schemeClr val="tx1"/>
                </a:solidFill>
                <a:latin typeface="+mn-lt"/>
                <a:ea typeface="+mn-ea"/>
                <a:cs typeface="+mn-cs"/>
              </a:rPr>
              <a:t>msc</a:t>
            </a:r>
            <a:r>
              <a:rPr lang="nb-NO" sz="1200" kern="1200" dirty="0" smtClean="0">
                <a:solidFill>
                  <a:schemeClr val="tx1"/>
                </a:solidFill>
                <a:latin typeface="+mn-lt"/>
                <a:ea typeface="+mn-ea"/>
                <a:cs typeface="+mn-cs"/>
              </a:rPr>
              <a:t>, som er matteklassifikasjon. 111 har fått </a:t>
            </a:r>
            <a:r>
              <a:rPr lang="nb-NO" sz="1200" kern="1200" dirty="0" err="1" smtClean="0">
                <a:solidFill>
                  <a:schemeClr val="tx1"/>
                </a:solidFill>
                <a:latin typeface="+mn-lt"/>
                <a:ea typeface="+mn-ea"/>
                <a:cs typeface="+mn-cs"/>
              </a:rPr>
              <a:t>Deweynummer</a:t>
            </a:r>
            <a:r>
              <a:rPr lang="nb-NO" sz="1200" kern="1200" dirty="0" smtClean="0">
                <a:solidFill>
                  <a:schemeClr val="tx1"/>
                </a:solidFill>
                <a:latin typeface="+mn-lt"/>
                <a:ea typeface="+mn-ea"/>
                <a:cs typeface="+mn-cs"/>
              </a:rPr>
              <a:t>, det har vi nettopp begynt å prøve oss med. 40 termer har definisjoner. Det er egentlig en blanding av </a:t>
            </a:r>
            <a:r>
              <a:rPr lang="nb-NO" sz="1200" kern="1200" dirty="0" err="1" smtClean="0">
                <a:solidFill>
                  <a:schemeClr val="tx1"/>
                </a:solidFill>
                <a:latin typeface="+mn-lt"/>
                <a:ea typeface="+mn-ea"/>
                <a:cs typeface="+mn-cs"/>
              </a:rPr>
              <a:t>kvalifikatorer</a:t>
            </a:r>
            <a:r>
              <a:rPr lang="nb-NO" sz="1200" kern="1200" dirty="0" smtClean="0">
                <a:solidFill>
                  <a:schemeClr val="tx1"/>
                </a:solidFill>
                <a:latin typeface="+mn-lt"/>
                <a:ea typeface="+mn-ea"/>
                <a:cs typeface="+mn-cs"/>
              </a:rPr>
              <a:t> og definisjoner det er snakk om. </a:t>
            </a:r>
          </a:p>
          <a:p>
            <a:endParaRPr lang="nb-NO" dirty="0"/>
          </a:p>
        </p:txBody>
      </p:sp>
      <p:sp>
        <p:nvSpPr>
          <p:cNvPr id="4" name="Slide Number Placeholder 3"/>
          <p:cNvSpPr>
            <a:spLocks noGrp="1"/>
          </p:cNvSpPr>
          <p:nvPr>
            <p:ph type="sldNum" sz="quarter" idx="10"/>
          </p:nvPr>
        </p:nvSpPr>
        <p:spPr/>
        <p:txBody>
          <a:bodyPr/>
          <a:lstStyle/>
          <a:p>
            <a:fld id="{4538CBFA-0D19-45EF-844A-1FB900756C6F}" type="slidenum">
              <a:rPr lang="nb-NO" smtClean="0"/>
              <a:pPr/>
              <a:t>6</a:t>
            </a:fld>
            <a:endParaRPr 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Så har vi 405 strenger – for da vi begynte med dette, så vi jo ganske raskt at det var allslags ord i materialet vårt, og det var fristende å kategorisere dem så vi kanskje senere kan få utnyttet avgrensingsmulighetene det gir. Derfor bestemte vi oss for å ta i bruk muligheten for prekoordinering av emneord. Det er vi altså litt i gang med, men det byr på en del utfordringer det også. For å lage strenger setter vi enten sammen to indekstermer, og/eller vi hekter på form, tid eller sted. Vi har nå 214 former, 21 tider og 928 steder, men vi har planlagt en storopprydding i strenger OG </a:t>
            </a:r>
            <a:r>
              <a:rPr lang="nb-NO" sz="1200" kern="1200" dirty="0" err="1" smtClean="0">
                <a:solidFill>
                  <a:schemeClr val="tx1"/>
                </a:solidFill>
                <a:latin typeface="+mn-lt"/>
                <a:ea typeface="+mn-ea"/>
                <a:cs typeface="+mn-cs"/>
              </a:rPr>
              <a:t>form-tid-sted</a:t>
            </a:r>
            <a:r>
              <a:rPr lang="nb-NO" sz="1200" kern="1200" dirty="0" smtClean="0">
                <a:solidFill>
                  <a:schemeClr val="tx1"/>
                </a:solidFill>
                <a:latin typeface="+mn-lt"/>
                <a:ea typeface="+mn-ea"/>
                <a:cs typeface="+mn-cs"/>
              </a:rPr>
              <a:t> når jeg kommer hjem herfra, så det gleder jeg meg skikkelig til. Vi er jo ikke alene i verden, men blant annet påvirket av jordiske ting som at BIBSYS skal over til Marc21 og derfor har funnet ut at vi har syndet mot </a:t>
            </a:r>
            <a:r>
              <a:rPr lang="nb-NO" sz="1200" kern="1200" dirty="0" err="1" smtClean="0">
                <a:solidFill>
                  <a:schemeClr val="tx1"/>
                </a:solidFill>
                <a:latin typeface="+mn-lt"/>
                <a:ea typeface="+mn-ea"/>
                <a:cs typeface="+mn-cs"/>
              </a:rPr>
              <a:t>marcformatet</a:t>
            </a:r>
            <a:r>
              <a:rPr lang="nb-NO" sz="1200" kern="1200" dirty="0" smtClean="0">
                <a:solidFill>
                  <a:schemeClr val="tx1"/>
                </a:solidFill>
                <a:latin typeface="+mn-lt"/>
                <a:ea typeface="+mn-ea"/>
                <a:cs typeface="+mn-cs"/>
              </a:rPr>
              <a:t>. </a:t>
            </a:r>
          </a:p>
          <a:p>
            <a:endParaRPr lang="nb-NO" dirty="0"/>
          </a:p>
        </p:txBody>
      </p:sp>
      <p:sp>
        <p:nvSpPr>
          <p:cNvPr id="4" name="Slide Number Placeholder 3"/>
          <p:cNvSpPr>
            <a:spLocks noGrp="1"/>
          </p:cNvSpPr>
          <p:nvPr>
            <p:ph type="sldNum" sz="quarter" idx="10"/>
          </p:nvPr>
        </p:nvSpPr>
        <p:spPr/>
        <p:txBody>
          <a:bodyPr/>
          <a:lstStyle/>
          <a:p>
            <a:fld id="{4538CBFA-0D19-45EF-844A-1FB900756C6F}" type="slidenum">
              <a:rPr lang="nb-NO" smtClean="0"/>
              <a:pPr/>
              <a:t>7</a:t>
            </a:fld>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MEN vi ville gjerne tilby brukerne våre å søke i våre emneord. Det er ikke lett for en ikke-bibliotekar – ja, ikke for alle bibliotekfolk heller – å søke på kontrollerte emneord i BIBSYS. For det første må du bruke </a:t>
            </a:r>
            <a:r>
              <a:rPr lang="nb-NO" sz="1200" kern="1200" dirty="0" err="1" smtClean="0">
                <a:solidFill>
                  <a:schemeClr val="tx1"/>
                </a:solidFill>
                <a:latin typeface="+mn-lt"/>
                <a:ea typeface="+mn-ea"/>
                <a:cs typeface="+mn-cs"/>
              </a:rPr>
              <a:t>spesialsøk</a:t>
            </a:r>
            <a:r>
              <a:rPr lang="nb-NO" sz="1200" kern="1200" dirty="0" smtClean="0">
                <a:solidFill>
                  <a:schemeClr val="tx1"/>
                </a:solidFill>
                <a:latin typeface="+mn-lt"/>
                <a:ea typeface="+mn-ea"/>
                <a:cs typeface="+mn-cs"/>
              </a:rPr>
              <a:t>, og vite hvordan du skal avgrense søket, for det andre må du vite hvilke ord vi har brukt. For det finnes jo ingen </a:t>
            </a:r>
            <a:r>
              <a:rPr lang="nb-NO" sz="1200" kern="1200" dirty="0" err="1" smtClean="0">
                <a:solidFill>
                  <a:schemeClr val="tx1"/>
                </a:solidFill>
                <a:latin typeface="+mn-lt"/>
                <a:ea typeface="+mn-ea"/>
                <a:cs typeface="+mn-cs"/>
              </a:rPr>
              <a:t>browsefunksjon</a:t>
            </a:r>
            <a:r>
              <a:rPr lang="nb-NO" sz="1200" kern="1200" dirty="0" smtClean="0">
                <a:solidFill>
                  <a:schemeClr val="tx1"/>
                </a:solidFill>
                <a:latin typeface="+mn-lt"/>
                <a:ea typeface="+mn-ea"/>
                <a:cs typeface="+mn-cs"/>
              </a:rPr>
              <a:t> i BIBSYS. </a:t>
            </a:r>
          </a:p>
          <a:p>
            <a:r>
              <a:rPr lang="nb-NO" sz="1200" kern="1200" dirty="0" smtClean="0">
                <a:solidFill>
                  <a:schemeClr val="tx1"/>
                </a:solidFill>
                <a:latin typeface="+mn-lt"/>
                <a:ea typeface="+mn-ea"/>
                <a:cs typeface="+mn-cs"/>
              </a:rPr>
              <a:t>Vi har heldigvis flere programmerere i egne rekker. Så for å utnytte emnedataene våre bedre har vi laget et søkegrensesnitt. Med ett er våre emneord synlige for alle, vi kan ikke gjemme feilene våre lenger. Og som dere vil se når dere prøver det ut – her er det fremdeles mye å rydde opp i. Men det er verdifullt for oss å prøve ut </a:t>
            </a:r>
            <a:r>
              <a:rPr lang="nb-NO" sz="1200" kern="1200" dirty="0" err="1" smtClean="0">
                <a:solidFill>
                  <a:schemeClr val="tx1"/>
                </a:solidFill>
                <a:latin typeface="+mn-lt"/>
                <a:ea typeface="+mn-ea"/>
                <a:cs typeface="+mn-cs"/>
              </a:rPr>
              <a:t>websøket</a:t>
            </a:r>
            <a:r>
              <a:rPr lang="nb-NO" sz="1200" kern="1200" dirty="0" smtClean="0">
                <a:solidFill>
                  <a:schemeClr val="tx1"/>
                </a:solidFill>
                <a:latin typeface="+mn-lt"/>
                <a:ea typeface="+mn-ea"/>
                <a:cs typeface="+mn-cs"/>
              </a:rPr>
              <a:t> og gjøre det tilgjengelig uten å vente på et finpusset vokabular. </a:t>
            </a:r>
          </a:p>
          <a:p>
            <a:endParaRPr lang="nb-NO" dirty="0" smtClean="0">
              <a:ea typeface="ＭＳ Ｐゴシック" pitchFamily="34" charset="-128"/>
            </a:endParaRPr>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9CC4CE95-3D12-41F4-B1C0-485DC914E712}" type="slidenum">
              <a:rPr lang="nb-NO" sz="1200"/>
              <a:pPr eaLnBrk="1" hangingPunct="1"/>
              <a:t>8</a:t>
            </a:fld>
            <a:endParaRPr lang="nb-NO"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Her er det: Som dere ser har vi tilpasset oss designet fra BIBSYS, tanken er at brukerne skal kjenne seg igjen, ikke at det er ”enda en” base å forholde seg til. Og ja, vi har fått lov av BIBSYS. </a:t>
            </a:r>
          </a:p>
          <a:p>
            <a:r>
              <a:rPr lang="nb-NO" sz="1200" kern="1200" dirty="0" smtClean="0">
                <a:solidFill>
                  <a:schemeClr val="tx1"/>
                </a:solidFill>
                <a:latin typeface="+mn-lt"/>
                <a:ea typeface="+mn-ea"/>
                <a:cs typeface="+mn-cs"/>
              </a:rPr>
              <a:t>Et søkeeksempel: </a:t>
            </a:r>
          </a:p>
          <a:p>
            <a:r>
              <a:rPr lang="nb-NO" sz="1200" kern="1200" dirty="0" smtClean="0">
                <a:solidFill>
                  <a:schemeClr val="tx1"/>
                </a:solidFill>
                <a:latin typeface="+mn-lt"/>
                <a:ea typeface="+mn-ea"/>
                <a:cs typeface="+mn-cs"/>
              </a:rPr>
              <a:t>Med en gang jeg begynner å skrive i feltet, søkes det i våre emneord. Nå søker jeg etter ord som begynner med ”</a:t>
            </a:r>
            <a:r>
              <a:rPr lang="nb-NO" sz="1200" kern="1200" dirty="0" err="1" smtClean="0">
                <a:solidFill>
                  <a:schemeClr val="tx1"/>
                </a:solidFill>
                <a:latin typeface="+mn-lt"/>
                <a:ea typeface="+mn-ea"/>
                <a:cs typeface="+mn-cs"/>
              </a:rPr>
              <a:t>datastø</a:t>
            </a:r>
            <a:r>
              <a:rPr lang="nb-NO" sz="1200" kern="1200" dirty="0" smtClean="0">
                <a:solidFill>
                  <a:schemeClr val="tx1"/>
                </a:solidFill>
                <a:latin typeface="+mn-lt"/>
                <a:ea typeface="+mn-ea"/>
                <a:cs typeface="+mn-cs"/>
              </a:rPr>
              <a:t>…”. Jeg kunne også valgt å søke etter ord som inneholder, eller slutter på, det samme, eller jeg kunne søkt eksakt. Som dere ser har jeg en treffliste med 22 treff. Dette er treff i realfagstermene våre, ikke i samlingene: Den vanlige BIBSYS søkeskjermen er fortsatt tom. </a:t>
            </a:r>
          </a:p>
          <a:p>
            <a:r>
              <a:rPr lang="nb-NO" sz="1200" kern="1200" dirty="0" smtClean="0">
                <a:solidFill>
                  <a:schemeClr val="tx1"/>
                </a:solidFill>
                <a:latin typeface="+mn-lt"/>
                <a:ea typeface="+mn-ea"/>
                <a:cs typeface="+mn-cs"/>
              </a:rPr>
              <a:t>Når jeg velger meg et av ordene i trefflista og klikker på det, skjer det to ting. </a:t>
            </a:r>
            <a:endParaRPr lang="nb-NO" sz="1200" kern="1200" dirty="0">
              <a:solidFill>
                <a:schemeClr val="tx1"/>
              </a:solidFill>
              <a:latin typeface="+mn-lt"/>
              <a:ea typeface="+mn-ea"/>
              <a:cs typeface="+mn-cs"/>
            </a:endParaRPr>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1CBDB604-8AB6-4BE0-A398-EAF52EB9B518}" type="slidenum">
              <a:rPr lang="nb-NO" sz="1200"/>
              <a:pPr eaLnBrk="1" hangingPunct="1"/>
              <a:t>9</a:t>
            </a:fld>
            <a:endParaRPr lang="nb-NO"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Det ene er at ordet får fokus i boksen under trefflista. Hvis det finnes synonymer, definisjoner eller andre opplysninger til denne termen vises de nå her. I dette tilfellet er oppslagsordet ”datastøttet undervisning”. Det er brukt for e-læring, og det har en engelsk oversettelse; </a:t>
            </a:r>
            <a:r>
              <a:rPr lang="nb-NO" sz="1200" kern="1200" dirty="0" err="1" smtClean="0">
                <a:solidFill>
                  <a:schemeClr val="tx1"/>
                </a:solidFill>
                <a:latin typeface="+mn-lt"/>
                <a:ea typeface="+mn-ea"/>
                <a:cs typeface="+mn-cs"/>
              </a:rPr>
              <a:t>computer-aided</a:t>
            </a:r>
            <a:r>
              <a:rPr lang="nb-NO" sz="1200" kern="1200" dirty="0" smtClean="0">
                <a:solidFill>
                  <a:schemeClr val="tx1"/>
                </a:solidFill>
                <a:latin typeface="+mn-lt"/>
                <a:ea typeface="+mn-ea"/>
                <a:cs typeface="+mn-cs"/>
              </a:rPr>
              <a:t> </a:t>
            </a:r>
            <a:r>
              <a:rPr lang="nb-NO" sz="1200" kern="1200" dirty="0" err="1" smtClean="0">
                <a:solidFill>
                  <a:schemeClr val="tx1"/>
                </a:solidFill>
                <a:latin typeface="+mn-lt"/>
                <a:ea typeface="+mn-ea"/>
                <a:cs typeface="+mn-cs"/>
              </a:rPr>
              <a:t>instruction</a:t>
            </a:r>
            <a:r>
              <a:rPr lang="nb-NO" sz="1200" kern="1200" dirty="0" smtClean="0">
                <a:solidFill>
                  <a:schemeClr val="tx1"/>
                </a:solidFill>
                <a:latin typeface="+mn-lt"/>
                <a:ea typeface="+mn-ea"/>
                <a:cs typeface="+mn-cs"/>
              </a:rPr>
              <a:t>. Vi har to SE </a:t>
            </a:r>
            <a:r>
              <a:rPr lang="nb-NO" sz="1200" kern="1200" dirty="0" err="1" smtClean="0">
                <a:solidFill>
                  <a:schemeClr val="tx1"/>
                </a:solidFill>
                <a:latin typeface="+mn-lt"/>
                <a:ea typeface="+mn-ea"/>
                <a:cs typeface="+mn-cs"/>
              </a:rPr>
              <a:t>OGSÅ-termer</a:t>
            </a:r>
            <a:r>
              <a:rPr lang="nb-NO" sz="1200" kern="1200" dirty="0" smtClean="0">
                <a:solidFill>
                  <a:schemeClr val="tx1"/>
                </a:solidFill>
                <a:latin typeface="+mn-lt"/>
                <a:ea typeface="+mn-ea"/>
                <a:cs typeface="+mn-cs"/>
              </a:rPr>
              <a:t> som er klikkbare. Til slutt ser dere at det er lenker til Store norske leksikon og til </a:t>
            </a:r>
            <a:r>
              <a:rPr lang="nb-NO" sz="1200" kern="1200" dirty="0" err="1" smtClean="0">
                <a:solidFill>
                  <a:schemeClr val="tx1"/>
                </a:solidFill>
                <a:latin typeface="+mn-lt"/>
                <a:ea typeface="+mn-ea"/>
                <a:cs typeface="+mn-cs"/>
              </a:rPr>
              <a:t>wikipedia</a:t>
            </a:r>
            <a:r>
              <a:rPr lang="nb-NO" sz="1200" kern="1200" dirty="0" smtClean="0">
                <a:solidFill>
                  <a:schemeClr val="tx1"/>
                </a:solidFill>
                <a:latin typeface="+mn-lt"/>
                <a:ea typeface="+mn-ea"/>
                <a:cs typeface="+mn-cs"/>
              </a:rPr>
              <a:t>. Hvis vi har valgt et emneord som har artikkeloppslag får vi direkte treff på leksikonartikkelen, men hvis emneordet vårt ikke har en egen leksikonartikkel, søkes det generelt i leksikonet. Det var boksen. </a:t>
            </a:r>
          </a:p>
          <a:p>
            <a:r>
              <a:rPr lang="nb-NO" sz="1200" kern="1200" dirty="0" smtClean="0">
                <a:solidFill>
                  <a:schemeClr val="tx1"/>
                </a:solidFill>
                <a:latin typeface="+mn-lt"/>
                <a:ea typeface="+mn-ea"/>
                <a:cs typeface="+mn-cs"/>
              </a:rPr>
              <a:t>Det andre som skjer er at det søkes i BIBSYS. Her får jeg mange treff som dere ser. Det er fordi jeg søker i hele BIBSYS, og i alle emnefelter. Det siste kan jeg ikke gjøre noe med nå, jeg kommer tilbake til det. Men søkekildene kan jeg endre her nede. </a:t>
            </a:r>
            <a:endParaRPr lang="nb-NO" sz="1200" kern="1200" dirty="0">
              <a:solidFill>
                <a:schemeClr val="tx1"/>
              </a:solidFill>
              <a:latin typeface="+mn-lt"/>
              <a:ea typeface="+mn-ea"/>
              <a:cs typeface="+mn-cs"/>
            </a:endParaRPr>
          </a:p>
        </p:txBody>
      </p:sp>
      <p:sp>
        <p:nvSpPr>
          <p:cNvPr id="501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034151D4-34A7-4FC9-964D-DD3CA0B3303B}" type="slidenum">
              <a:rPr lang="nb-NO" sz="1200"/>
              <a:pPr eaLnBrk="1" hangingPunct="1"/>
              <a:t>10</a:t>
            </a:fld>
            <a:endParaRPr lang="nb-NO"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Når jeg endrer til Realfagsbiblioteket, minsker treffmengden. Nå har jeg 192 treff på datastøttet undervisning. </a:t>
            </a:r>
          </a:p>
          <a:p>
            <a:endParaRPr lang="nb-NO" dirty="0" smtClean="0">
              <a:ea typeface="ＭＳ Ｐゴシック" pitchFamily="34" charset="-128"/>
            </a:endParaRPr>
          </a:p>
        </p:txBody>
      </p:sp>
      <p:sp>
        <p:nvSpPr>
          <p:cNvPr id="5222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A20DD66A-0AFE-48A5-9858-3CBC46DCD940}" type="slidenum">
              <a:rPr lang="nb-NO" sz="1200"/>
              <a:pPr eaLnBrk="1" hangingPunct="1"/>
              <a:t>11</a:t>
            </a:fld>
            <a:endParaRPr lang="nb-NO"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Her har jeg gjort et nytt søk, for vise dere at jeg også kan kombinere søk (foreløpig bare med ”og”, men ”eller” og ”ikke” er rett rundt hjørnet). </a:t>
            </a:r>
          </a:p>
          <a:p>
            <a:endParaRPr lang="nb-NO" dirty="0" smtClean="0">
              <a:ea typeface="ＭＳ Ｐゴシック" pitchFamily="34" charset="-128"/>
            </a:endParaRP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932F22EF-8E71-417A-89EA-3FEA0DDE1DBF}" type="slidenum">
              <a:rPr lang="nb-NO" sz="1200"/>
              <a:pPr eaLnBrk="1" hangingPunct="1"/>
              <a:t>12</a:t>
            </a:fld>
            <a:endParaRPr lang="nb-NO"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Her ser vi trefflista som er resultat av det kombinerte søket ”datastøttet undervisning” og ”høyere utdanning”. Søkehistorien tas vare på nedenfor, og er den som brukes til å kombinere søk. </a:t>
            </a:r>
            <a:endParaRPr lang="nb-NO" sz="1200" kern="1200" dirty="0">
              <a:solidFill>
                <a:schemeClr val="tx1"/>
              </a:solidFill>
              <a:latin typeface="+mn-lt"/>
              <a:ea typeface="+mn-ea"/>
              <a:cs typeface="+mn-cs"/>
            </a:endParaRPr>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7A2FE707-DE15-4025-9BCA-1AC928AF605D}" type="slidenum">
              <a:rPr lang="nb-NO" sz="1200"/>
              <a:pPr eaLnBrk="1" hangingPunct="1"/>
              <a:t>13</a:t>
            </a:fld>
            <a:endParaRPr lang="nb-NO"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Når søkegrensesnittet først er laget, får vi heldigvis utnytte det også for </a:t>
            </a:r>
            <a:r>
              <a:rPr lang="nb-NO" sz="1200" kern="1200" dirty="0" err="1" smtClean="0">
                <a:solidFill>
                  <a:schemeClr val="tx1"/>
                </a:solidFill>
                <a:latin typeface="+mn-lt"/>
                <a:ea typeface="+mn-ea"/>
                <a:cs typeface="+mn-cs"/>
              </a:rPr>
              <a:t>Humord</a:t>
            </a:r>
            <a:r>
              <a:rPr lang="nb-NO" sz="1200" kern="1200" dirty="0" smtClean="0">
                <a:solidFill>
                  <a:schemeClr val="tx1"/>
                </a:solidFill>
                <a:latin typeface="+mn-lt"/>
                <a:ea typeface="+mn-ea"/>
                <a:cs typeface="+mn-cs"/>
              </a:rPr>
              <a:t> – emneord for humaniora som mange sikkert kjenner, for det er en tesaurus som har vært i bruk lenge – og for emneord fra Senter for menneskerettigheter som også tilhører UBO. De bruker en engelskspråklig tesaurus. Jeg viser dere ikke flere eksempler nå, men jeg vil absolutt oppmuntre til å prøve selv- det er noen </a:t>
            </a:r>
            <a:r>
              <a:rPr lang="nb-NO" sz="1200" kern="1200" dirty="0" err="1" smtClean="0">
                <a:solidFill>
                  <a:schemeClr val="tx1"/>
                </a:solidFill>
                <a:latin typeface="+mn-lt"/>
                <a:ea typeface="+mn-ea"/>
                <a:cs typeface="+mn-cs"/>
              </a:rPr>
              <a:t>snasne</a:t>
            </a:r>
            <a:r>
              <a:rPr lang="nb-NO" sz="1200" kern="1200" dirty="0" smtClean="0">
                <a:solidFill>
                  <a:schemeClr val="tx1"/>
                </a:solidFill>
                <a:latin typeface="+mn-lt"/>
                <a:ea typeface="+mn-ea"/>
                <a:cs typeface="+mn-cs"/>
              </a:rPr>
              <a:t> finesser jeg ikke har vist, for eksempel har vi lagt inn klassifikasjonskoder for samlingen til matematisk bibliotek, så det kan videresøkes på klassekoder. Forsøk gjerne å søke på et grunnstoff også, og se kobling til </a:t>
            </a:r>
            <a:r>
              <a:rPr lang="nb-NO" sz="1200" kern="1200" dirty="0" err="1" smtClean="0">
                <a:solidFill>
                  <a:schemeClr val="tx1"/>
                </a:solidFill>
                <a:latin typeface="+mn-lt"/>
                <a:ea typeface="+mn-ea"/>
                <a:cs typeface="+mn-cs"/>
              </a:rPr>
              <a:t>periodesystemet.no</a:t>
            </a:r>
            <a:r>
              <a:rPr lang="nb-NO" sz="1200" kern="1200" dirty="0" smtClean="0">
                <a:solidFill>
                  <a:schemeClr val="tx1"/>
                </a:solidFill>
                <a:latin typeface="+mn-lt"/>
                <a:ea typeface="+mn-ea"/>
                <a:cs typeface="+mn-cs"/>
              </a:rPr>
              <a:t>.</a:t>
            </a:r>
          </a:p>
          <a:p>
            <a:r>
              <a:rPr lang="nb-NO" sz="1200" kern="1200" dirty="0" smtClean="0">
                <a:solidFill>
                  <a:schemeClr val="tx1"/>
                </a:solidFill>
                <a:latin typeface="+mn-lt"/>
                <a:ea typeface="+mn-ea"/>
                <a:cs typeface="+mn-cs"/>
              </a:rPr>
              <a:t>De tre vokabularene har hver sin nettadresse for </a:t>
            </a:r>
            <a:r>
              <a:rPr lang="nb-NO" sz="1200" kern="1200" dirty="0" err="1" smtClean="0">
                <a:solidFill>
                  <a:schemeClr val="tx1"/>
                </a:solidFill>
                <a:latin typeface="+mn-lt"/>
                <a:ea typeface="+mn-ea"/>
                <a:cs typeface="+mn-cs"/>
              </a:rPr>
              <a:t>websøk</a:t>
            </a:r>
            <a:r>
              <a:rPr lang="nb-NO" sz="1200" kern="1200" dirty="0" smtClean="0">
                <a:solidFill>
                  <a:schemeClr val="tx1"/>
                </a:solidFill>
                <a:latin typeface="+mn-lt"/>
                <a:ea typeface="+mn-ea"/>
                <a:cs typeface="+mn-cs"/>
              </a:rPr>
              <a:t>, alle finnes via den lenken dere fikk helt i starten, som sagt: Prøv dere gjerne litt fram i </a:t>
            </a:r>
            <a:r>
              <a:rPr lang="nb-NO" sz="1200" kern="1200" dirty="0" err="1" smtClean="0">
                <a:solidFill>
                  <a:schemeClr val="tx1"/>
                </a:solidFill>
                <a:latin typeface="+mn-lt"/>
                <a:ea typeface="+mn-ea"/>
                <a:cs typeface="+mn-cs"/>
              </a:rPr>
              <a:t>emnesøket</a:t>
            </a:r>
            <a:r>
              <a:rPr lang="nb-NO" sz="1200" kern="1200" dirty="0" smtClean="0">
                <a:solidFill>
                  <a:schemeClr val="tx1"/>
                </a:solidFill>
                <a:latin typeface="+mn-lt"/>
                <a:ea typeface="+mn-ea"/>
                <a:cs typeface="+mn-cs"/>
              </a:rPr>
              <a:t> vårt, og send oss veldig gjerne kommentarer eller spørsmål! </a:t>
            </a:r>
          </a:p>
          <a:p>
            <a:r>
              <a:rPr lang="nb-NO" sz="1200" kern="1200" dirty="0" smtClean="0">
                <a:solidFill>
                  <a:schemeClr val="tx1"/>
                </a:solidFill>
                <a:latin typeface="+mn-lt"/>
                <a:ea typeface="+mn-ea"/>
                <a:cs typeface="+mn-cs"/>
              </a:rPr>
              <a:t>Hensikten vår med dette søket er å tilby brukerne våre et bedre </a:t>
            </a:r>
            <a:r>
              <a:rPr lang="nb-NO" sz="1200" kern="1200" dirty="0" err="1" smtClean="0">
                <a:solidFill>
                  <a:schemeClr val="tx1"/>
                </a:solidFill>
                <a:latin typeface="+mn-lt"/>
                <a:ea typeface="+mn-ea"/>
                <a:cs typeface="+mn-cs"/>
              </a:rPr>
              <a:t>emnesøk</a:t>
            </a:r>
            <a:r>
              <a:rPr lang="nb-NO" sz="1200" kern="1200" dirty="0" smtClean="0">
                <a:solidFill>
                  <a:schemeClr val="tx1"/>
                </a:solidFill>
                <a:latin typeface="+mn-lt"/>
                <a:ea typeface="+mn-ea"/>
                <a:cs typeface="+mn-cs"/>
              </a:rPr>
              <a:t> enn BIBSYS gjør i dag, samtidig som vi kan prøve ut muligheter, og gjøre flere oppmerksomme på at vi bør kreve litt mer av et biblioteksystem. Det er tross alt ikke et helt </a:t>
            </a:r>
            <a:r>
              <a:rPr lang="nb-NO" sz="1200" kern="1200" dirty="0" err="1" smtClean="0">
                <a:solidFill>
                  <a:schemeClr val="tx1"/>
                </a:solidFill>
                <a:latin typeface="+mn-lt"/>
                <a:ea typeface="+mn-ea"/>
                <a:cs typeface="+mn-cs"/>
              </a:rPr>
              <a:t>kreisi</a:t>
            </a:r>
            <a:r>
              <a:rPr lang="nb-NO" sz="1200" kern="1200" dirty="0" smtClean="0">
                <a:solidFill>
                  <a:schemeClr val="tx1"/>
                </a:solidFill>
                <a:latin typeface="+mn-lt"/>
                <a:ea typeface="+mn-ea"/>
                <a:cs typeface="+mn-cs"/>
              </a:rPr>
              <a:t> ønske å finne noe om et bestemt emne i biblioteket. </a:t>
            </a:r>
          </a:p>
          <a:p>
            <a:r>
              <a:rPr lang="nb-NO" sz="1200" kern="1200" dirty="0" smtClean="0">
                <a:solidFill>
                  <a:schemeClr val="tx1"/>
                </a:solidFill>
                <a:latin typeface="+mn-lt"/>
                <a:ea typeface="+mn-ea"/>
                <a:cs typeface="+mn-cs"/>
              </a:rPr>
              <a:t>Det er jo veldig gøy å ha muligheten til å ønske seg funksjoner, og sitte tett på de som programmerer. En utfordring for oss er nettopp å holde oss i skinnet. Tanken er jo at det vi lager skal være overkommelig å vedlikeholde, og lett å gi fra seg. Men vi har noen ting til rundt hjørnet i dette søket: For det første, som dere kanskje har sett allerede, mangler vi kombinasjonssøk med ”ELLER” og ”IKKE”. For det andre vil vi prøve ut hvordan vi kan avgrense søkene på ulike måter, eller langs ulike akser for å være litt skjematisk. </a:t>
            </a:r>
            <a:endParaRPr lang="nb-NO" sz="1200" kern="1200" dirty="0">
              <a:solidFill>
                <a:schemeClr val="tx1"/>
              </a:solidFill>
              <a:latin typeface="+mn-lt"/>
              <a:ea typeface="+mn-ea"/>
              <a:cs typeface="+mn-cs"/>
            </a:endParaRPr>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FB0EC47D-668F-407A-BC8B-4BF1399718E6}" type="slidenum">
              <a:rPr lang="nb-NO" sz="1200"/>
              <a:pPr eaLnBrk="1" hangingPunct="1"/>
              <a:t>14</a:t>
            </a:fld>
            <a:endParaRPr lang="nb-NO"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For det første, og dette er ikke på plass ennå, kan vi tenke oss å styre hvilke </a:t>
            </a:r>
            <a:r>
              <a:rPr lang="nb-NO" sz="1200" kern="1200" dirty="0" err="1" smtClean="0">
                <a:solidFill>
                  <a:schemeClr val="tx1"/>
                </a:solidFill>
                <a:latin typeface="+mn-lt"/>
                <a:ea typeface="+mn-ea"/>
                <a:cs typeface="+mn-cs"/>
              </a:rPr>
              <a:t>marcfelter</a:t>
            </a:r>
            <a:r>
              <a:rPr lang="nb-NO" sz="1200" kern="1200" dirty="0" smtClean="0">
                <a:solidFill>
                  <a:schemeClr val="tx1"/>
                </a:solidFill>
                <a:latin typeface="+mn-lt"/>
                <a:ea typeface="+mn-ea"/>
                <a:cs typeface="+mn-cs"/>
              </a:rPr>
              <a:t> det søkes i. Ikke for å plage brukerne våre med at det finnes noe som heter </a:t>
            </a:r>
            <a:r>
              <a:rPr lang="nb-NO" sz="1200" kern="1200" dirty="0" err="1" smtClean="0">
                <a:solidFill>
                  <a:schemeClr val="tx1"/>
                </a:solidFill>
                <a:latin typeface="+mn-lt"/>
                <a:ea typeface="+mn-ea"/>
                <a:cs typeface="+mn-cs"/>
              </a:rPr>
              <a:t>marcfelter</a:t>
            </a:r>
            <a:r>
              <a:rPr lang="nb-NO" sz="1200" kern="1200" dirty="0" smtClean="0">
                <a:solidFill>
                  <a:schemeClr val="tx1"/>
                </a:solidFill>
                <a:latin typeface="+mn-lt"/>
                <a:ea typeface="+mn-ea"/>
                <a:cs typeface="+mn-cs"/>
              </a:rPr>
              <a:t>, men for å gi dem valg av typen ”mer eller mindre presist”. Vi kan altså tenke oss en akse for emnefelter, der vi beveger oss mellom BARE Realfagsbibliotekets felt for kontrollerte emneord og ALLE emnefeltene i BIBSYS. </a:t>
            </a:r>
          </a:p>
          <a:p>
            <a:r>
              <a:rPr lang="nb-NO" sz="1200" kern="1200" dirty="0" smtClean="0">
                <a:solidFill>
                  <a:schemeClr val="tx1"/>
                </a:solidFill>
                <a:latin typeface="+mn-lt"/>
                <a:ea typeface="+mn-ea"/>
                <a:cs typeface="+mn-cs"/>
              </a:rPr>
              <a:t>Avgrensing på katalog er allerede på plass; vi kan velge mellom søk i hele BIBSYS, i UBO, og i de enkelte realfagsbibliotekene.</a:t>
            </a:r>
          </a:p>
          <a:p>
            <a:r>
              <a:rPr lang="nb-NO" sz="1200" kern="1200" dirty="0" smtClean="0">
                <a:solidFill>
                  <a:schemeClr val="tx1"/>
                </a:solidFill>
                <a:latin typeface="+mn-lt"/>
                <a:ea typeface="+mn-ea"/>
                <a:cs typeface="+mn-cs"/>
              </a:rPr>
              <a:t>Den siste aksen gjelder vokabular. Her er tanken at vi skal variere fullstendigheten i søket ved å utnytte synonymene og oversettelsene som finnes til emneordene. Altså: På realfagsbiblioteket bruker vi termen ”datastøttet undervisning” for ”e-læring” (kremt – dette er muligens en av termene vi skal rydde i, men det er en annen avsporing). OK: Dersom vi sender søket videre ut i BIBSYS kan vi tenke oss at begge varianter er i bruk, så vi kan øke fullstendigheten på trefflista ved å ta med synonymer, oversettelser og eventuelle akronymer. På den måten kan det bli nyttig å søke i andre samlinger med våre emneord.</a:t>
            </a:r>
            <a:endParaRPr lang="nb-NO" sz="1200" kern="1200" dirty="0">
              <a:solidFill>
                <a:schemeClr val="tx1"/>
              </a:solidFill>
              <a:latin typeface="+mn-lt"/>
              <a:ea typeface="+mn-ea"/>
              <a:cs typeface="+mn-cs"/>
            </a:endParaRPr>
          </a:p>
        </p:txBody>
      </p:sp>
      <p:sp>
        <p:nvSpPr>
          <p:cNvPr id="604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4391902C-3602-45FE-BCD2-5573ADA7D25C}" type="slidenum">
              <a:rPr lang="nb-NO" sz="1200"/>
              <a:pPr eaLnBrk="1" hangingPunct="1"/>
              <a:t>15</a:t>
            </a:fld>
            <a:endParaRPr lang="nb-NO"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Parallelt med at vi jobber med kvaliteten på vårt eget vokabular, ser vi ut i verden. Vi ser på sammenhenger og har ideer til mulige samarbeid med andre. Vi er i dialog med Store norske leksikon, med tanke på direkte </a:t>
            </a:r>
            <a:r>
              <a:rPr lang="nb-NO" sz="1200" kern="1200" dirty="0" err="1" smtClean="0">
                <a:solidFill>
                  <a:schemeClr val="tx1"/>
                </a:solidFill>
                <a:latin typeface="+mn-lt"/>
                <a:ea typeface="+mn-ea"/>
                <a:cs typeface="+mn-cs"/>
              </a:rPr>
              <a:t>emnesøk</a:t>
            </a:r>
            <a:r>
              <a:rPr lang="nb-NO" sz="1200" kern="1200" dirty="0" smtClean="0">
                <a:solidFill>
                  <a:schemeClr val="tx1"/>
                </a:solidFill>
                <a:latin typeface="+mn-lt"/>
                <a:ea typeface="+mn-ea"/>
                <a:cs typeface="+mn-cs"/>
              </a:rPr>
              <a:t> fra leksikonartikler til boksamling, for eksempel. Vi søker jo allerede inn i leksikonet med våre emneord, men det kan gjøres smidigere. Leksikon på sin side har litteraturanbefalinger til mange artikler. Kanskje de også kunne tenke seg en videre leseliste? Slår man for eksempel opp på ”absurd teater” i leksikon får man en liste over 4 anbefalte verker. Men søker man på det samme, ”absurd teater”, i HUMORD, får man 51 treff i BIBSYS. Kanskje det kunne kobles til leksikonartikkelen, det også? </a:t>
            </a:r>
          </a:p>
          <a:p>
            <a:endParaRPr lang="en-US" dirty="0" smtClean="0">
              <a:ea typeface="ＭＳ Ｐゴシック" pitchFamily="34" charset="-128"/>
            </a:endParaRPr>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B00CC05A-EC57-4764-A92F-78AD573B5C4E}" type="slidenum">
              <a:rPr lang="nb-NO" sz="1200"/>
              <a:pPr eaLnBrk="1" hangingPunct="1"/>
              <a:t>16</a:t>
            </a:fld>
            <a:endParaRPr lang="nb-NO"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For å snakke med verden må vi oversette emneordene våre til et språk maskiner forstår. Dette</a:t>
            </a:r>
            <a:r>
              <a:rPr lang="nb-NO" sz="1200" kern="1200" baseline="0" dirty="0" smtClean="0">
                <a:solidFill>
                  <a:schemeClr val="tx1"/>
                </a:solidFill>
                <a:latin typeface="+mn-lt"/>
                <a:ea typeface="+mn-ea"/>
                <a:cs typeface="+mn-cs"/>
              </a:rPr>
              <a:t> øverste </a:t>
            </a:r>
            <a:r>
              <a:rPr lang="nb-NO" sz="1200" kern="1200" dirty="0" smtClean="0">
                <a:solidFill>
                  <a:schemeClr val="tx1"/>
                </a:solidFill>
                <a:latin typeface="+mn-lt"/>
                <a:ea typeface="+mn-ea"/>
                <a:cs typeface="+mn-cs"/>
              </a:rPr>
              <a:t>er leselig for oss, og for </a:t>
            </a:r>
            <a:r>
              <a:rPr lang="nb-NO" sz="1200" kern="1200" dirty="0" err="1" smtClean="0">
                <a:solidFill>
                  <a:schemeClr val="tx1"/>
                </a:solidFill>
                <a:latin typeface="+mn-lt"/>
                <a:ea typeface="+mn-ea"/>
                <a:cs typeface="+mn-cs"/>
              </a:rPr>
              <a:t>emnesøket</a:t>
            </a:r>
            <a:r>
              <a:rPr lang="nb-NO" sz="1200" kern="1200" dirty="0" smtClean="0">
                <a:solidFill>
                  <a:schemeClr val="tx1"/>
                </a:solidFill>
                <a:latin typeface="+mn-lt"/>
                <a:ea typeface="+mn-ea"/>
                <a:cs typeface="+mn-cs"/>
              </a:rPr>
              <a:t> vårt. Men andre maskiner trenger noe sånt som dette nederste. Dette er </a:t>
            </a:r>
            <a:r>
              <a:rPr lang="nb-NO" sz="1200" kern="1200" dirty="0" err="1" smtClean="0">
                <a:solidFill>
                  <a:schemeClr val="tx1"/>
                </a:solidFill>
                <a:latin typeface="+mn-lt"/>
                <a:ea typeface="+mn-ea"/>
                <a:cs typeface="+mn-cs"/>
              </a:rPr>
              <a:t>rdf</a:t>
            </a:r>
            <a:r>
              <a:rPr lang="nb-NO" sz="1200" kern="1200" dirty="0" smtClean="0">
                <a:solidFill>
                  <a:schemeClr val="tx1"/>
                </a:solidFill>
                <a:latin typeface="+mn-lt"/>
                <a:ea typeface="+mn-ea"/>
                <a:cs typeface="+mn-cs"/>
              </a:rPr>
              <a:t>, sikkert noen som har sett det før, og neste steg for oss vil da være en såkalt API som vil si at vi tilgjengeliggjør emnedataene våre som </a:t>
            </a:r>
            <a:r>
              <a:rPr lang="nb-NO" sz="1200" kern="1200" dirty="0" err="1" smtClean="0">
                <a:solidFill>
                  <a:schemeClr val="tx1"/>
                </a:solidFill>
                <a:latin typeface="+mn-lt"/>
                <a:ea typeface="+mn-ea"/>
                <a:cs typeface="+mn-cs"/>
              </a:rPr>
              <a:t>linked</a:t>
            </a:r>
            <a:r>
              <a:rPr lang="nb-NO" sz="1200" kern="1200" dirty="0" smtClean="0">
                <a:solidFill>
                  <a:schemeClr val="tx1"/>
                </a:solidFill>
                <a:latin typeface="+mn-lt"/>
                <a:ea typeface="+mn-ea"/>
                <a:cs typeface="+mn-cs"/>
              </a:rPr>
              <a:t> </a:t>
            </a:r>
            <a:r>
              <a:rPr lang="nb-NO" sz="1200" kern="1200" dirty="0" err="1" smtClean="0">
                <a:solidFill>
                  <a:schemeClr val="tx1"/>
                </a:solidFill>
                <a:latin typeface="+mn-lt"/>
                <a:ea typeface="+mn-ea"/>
                <a:cs typeface="+mn-cs"/>
              </a:rPr>
              <a:t>open</a:t>
            </a:r>
            <a:r>
              <a:rPr lang="nb-NO" sz="1200" kern="1200" dirty="0" smtClean="0">
                <a:solidFill>
                  <a:schemeClr val="tx1"/>
                </a:solidFill>
                <a:latin typeface="+mn-lt"/>
                <a:ea typeface="+mn-ea"/>
                <a:cs typeface="+mn-cs"/>
              </a:rPr>
              <a:t> data og håper at noen vil bruke dem til noe kreativt. </a:t>
            </a:r>
          </a:p>
          <a:p>
            <a:endParaRPr lang="en-US" dirty="0" smtClean="0">
              <a:ea typeface="ＭＳ Ｐゴシック" pitchFamily="34" charset="-128"/>
            </a:endParaRP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19129C0A-A2BD-4CBF-A0D1-9C9CEFB4E69F}" type="slidenum">
              <a:rPr lang="nb-NO" sz="1200"/>
              <a:pPr eaLnBrk="1" hangingPunct="1"/>
              <a:t>17</a:t>
            </a:fld>
            <a:endParaRPr lang="nb-NO"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Vi har fått støtte fra Nasjonalbiblioteket til prosjektet Realfagstermer og TEKORD – </a:t>
            </a:r>
            <a:r>
              <a:rPr lang="nb-NO" sz="1200" kern="1200" dirty="0" err="1" smtClean="0">
                <a:solidFill>
                  <a:schemeClr val="tx1"/>
                </a:solidFill>
                <a:latin typeface="+mn-lt"/>
                <a:ea typeface="+mn-ea"/>
                <a:cs typeface="+mn-cs"/>
              </a:rPr>
              <a:t>TEKORD</a:t>
            </a:r>
            <a:r>
              <a:rPr lang="nb-NO" sz="1200" kern="1200" dirty="0" smtClean="0">
                <a:solidFill>
                  <a:schemeClr val="tx1"/>
                </a:solidFill>
                <a:latin typeface="+mn-lt"/>
                <a:ea typeface="+mn-ea"/>
                <a:cs typeface="+mn-cs"/>
              </a:rPr>
              <a:t> er </a:t>
            </a:r>
            <a:r>
              <a:rPr lang="nb-NO" sz="1200" kern="1200" dirty="0" err="1" smtClean="0">
                <a:solidFill>
                  <a:schemeClr val="tx1"/>
                </a:solidFill>
                <a:latin typeface="+mn-lt"/>
                <a:ea typeface="+mn-ea"/>
                <a:cs typeface="+mn-cs"/>
              </a:rPr>
              <a:t>UBiTs</a:t>
            </a:r>
            <a:r>
              <a:rPr lang="nb-NO" sz="1200" kern="1200" dirty="0" smtClean="0">
                <a:solidFill>
                  <a:schemeClr val="tx1"/>
                </a:solidFill>
                <a:latin typeface="+mn-lt"/>
                <a:ea typeface="+mn-ea"/>
                <a:cs typeface="+mn-cs"/>
              </a:rPr>
              <a:t> kontrollerte vokabular for tekniske fag, og det er bygget opp som kjederegister til UDK. </a:t>
            </a:r>
          </a:p>
          <a:p>
            <a:r>
              <a:rPr lang="nb-NO" sz="1200" kern="1200" dirty="0" smtClean="0">
                <a:solidFill>
                  <a:schemeClr val="tx1"/>
                </a:solidFill>
                <a:latin typeface="+mn-lt"/>
                <a:ea typeface="+mn-ea"/>
                <a:cs typeface="+mn-cs"/>
              </a:rPr>
              <a:t>Det bør jo være den naturligste ting av verden, at nå som vi KAN, forsøker vi å samordne oss med andre fagmiljøer i bibliotekvesenet som driver med det samme som oss. </a:t>
            </a:r>
          </a:p>
          <a:p>
            <a:r>
              <a:rPr lang="nb-NO" sz="1200" kern="1200" dirty="0" smtClean="0">
                <a:solidFill>
                  <a:schemeClr val="tx1"/>
                </a:solidFill>
                <a:latin typeface="+mn-lt"/>
                <a:ea typeface="+mn-ea"/>
                <a:cs typeface="+mn-cs"/>
              </a:rPr>
              <a:t>Per i dag har Realfagstermer og TEKORD like mange termer, og sikkert en del overlapp. Vi skal forsøke å føye sammen de to vokabularene. Det vil gi oss flere ting: Erfaring som kan overføres til sammenslåing av andre norske emneordssystemer. </a:t>
            </a:r>
          </a:p>
          <a:p>
            <a:r>
              <a:rPr lang="nb-NO" sz="1200" kern="1200" dirty="0" smtClean="0">
                <a:solidFill>
                  <a:schemeClr val="tx1"/>
                </a:solidFill>
                <a:latin typeface="+mn-lt"/>
                <a:ea typeface="+mn-ea"/>
                <a:cs typeface="+mn-cs"/>
              </a:rPr>
              <a:t>Samarbeidspartnere og </a:t>
            </a:r>
            <a:r>
              <a:rPr lang="nb-NO" sz="1200" kern="1200" dirty="0" err="1" smtClean="0">
                <a:solidFill>
                  <a:schemeClr val="tx1"/>
                </a:solidFill>
                <a:latin typeface="+mn-lt"/>
                <a:ea typeface="+mn-ea"/>
                <a:cs typeface="+mn-cs"/>
              </a:rPr>
              <a:t>idéutveksling</a:t>
            </a:r>
            <a:r>
              <a:rPr lang="nb-NO" sz="1200" kern="1200" dirty="0" smtClean="0">
                <a:solidFill>
                  <a:schemeClr val="tx1"/>
                </a:solidFill>
                <a:latin typeface="+mn-lt"/>
                <a:ea typeface="+mn-ea"/>
                <a:cs typeface="+mn-cs"/>
              </a:rPr>
              <a:t> om mulig framtidig bruk av norske emneord som </a:t>
            </a:r>
            <a:r>
              <a:rPr lang="nb-NO" sz="1200" kern="1200" dirty="0" err="1" smtClean="0">
                <a:solidFill>
                  <a:schemeClr val="tx1"/>
                </a:solidFill>
                <a:latin typeface="+mn-lt"/>
                <a:ea typeface="+mn-ea"/>
                <a:cs typeface="+mn-cs"/>
              </a:rPr>
              <a:t>linked</a:t>
            </a:r>
            <a:r>
              <a:rPr lang="nb-NO" sz="1200" kern="1200" dirty="0" smtClean="0">
                <a:solidFill>
                  <a:schemeClr val="tx1"/>
                </a:solidFill>
                <a:latin typeface="+mn-lt"/>
                <a:ea typeface="+mn-ea"/>
                <a:cs typeface="+mn-cs"/>
              </a:rPr>
              <a:t> data. </a:t>
            </a:r>
          </a:p>
          <a:p>
            <a:r>
              <a:rPr lang="nb-NO" sz="1200" kern="1200" dirty="0" smtClean="0">
                <a:solidFill>
                  <a:schemeClr val="tx1"/>
                </a:solidFill>
                <a:latin typeface="+mn-lt"/>
                <a:ea typeface="+mn-ea"/>
                <a:cs typeface="+mn-cs"/>
              </a:rPr>
              <a:t>Og ikke minst, den umiddelbare gevinsten for sluttbrukere og bibliotekansatte, som kan søke i det som forhåpentlig blir enda bedre og rikere vokabularer. </a:t>
            </a:r>
          </a:p>
          <a:p>
            <a:r>
              <a:rPr lang="nb-NO" sz="1200" kern="1200" dirty="0" smtClean="0">
                <a:solidFill>
                  <a:schemeClr val="tx1"/>
                </a:solidFill>
                <a:latin typeface="+mn-lt"/>
                <a:ea typeface="+mn-ea"/>
                <a:cs typeface="+mn-cs"/>
              </a:rPr>
              <a:t>Første fase av prosjektet er for vår side å vaske emneordene grundig. Ryddinga det siste året har kommet innimellom andre oppgaver for oss fem i redaksjonskomiteen, og vi har trukket inn kollegene i ganske liten grad. Men  mens vi har holdt på med dette har vi identifisert en del felter som vi gleder oss til å jobbe systematisk og intensivt med. For det er ikke til å komme fra at vi trenger en skikkelig opprydding før vi tar oss bryet med å flette oss sammen med et annet vokabular. </a:t>
            </a:r>
          </a:p>
          <a:p>
            <a:r>
              <a:rPr lang="nb-NO" sz="1200" kern="1200" dirty="0" smtClean="0">
                <a:solidFill>
                  <a:schemeClr val="tx1"/>
                </a:solidFill>
                <a:latin typeface="+mn-lt"/>
                <a:ea typeface="+mn-ea"/>
                <a:cs typeface="+mn-cs"/>
              </a:rPr>
              <a:t>Man kan jo lure på hva vi har som TEKORD skulle kunne ha glede av, de er gamle i gamet og har et gjennomarbeidet vokabular, med en struktur vi kan få nytte av. For det første er vi ikke fullstendig overlappende. Vi dekker en del av de samme fagområdene, men er mer eller mindre utbygd. Mange av våre ord har engelsk oversettelse. Noen få har latin – det skal bli flere. Vi har også beriket oss med klassekoder fra MSC, og prøver oss fram med å legge </a:t>
            </a:r>
            <a:r>
              <a:rPr lang="nb-NO" sz="1200" kern="1200" dirty="0" err="1" smtClean="0">
                <a:solidFill>
                  <a:schemeClr val="tx1"/>
                </a:solidFill>
                <a:latin typeface="+mn-lt"/>
                <a:ea typeface="+mn-ea"/>
                <a:cs typeface="+mn-cs"/>
              </a:rPr>
              <a:t>Deweynummer</a:t>
            </a:r>
            <a:r>
              <a:rPr lang="nb-NO" sz="1200" kern="1200" dirty="0" smtClean="0">
                <a:solidFill>
                  <a:schemeClr val="tx1"/>
                </a:solidFill>
                <a:latin typeface="+mn-lt"/>
                <a:ea typeface="+mn-ea"/>
                <a:cs typeface="+mn-cs"/>
              </a:rPr>
              <a:t> på emneord. </a:t>
            </a:r>
          </a:p>
          <a:p>
            <a:r>
              <a:rPr lang="nb-NO" sz="1200" kern="1200" dirty="0" smtClean="0">
                <a:solidFill>
                  <a:schemeClr val="tx1"/>
                </a:solidFill>
                <a:latin typeface="+mn-lt"/>
                <a:ea typeface="+mn-ea"/>
                <a:cs typeface="+mn-cs"/>
              </a:rPr>
              <a:t>Vi er spent på hva vi finner når vi fletter vokabularene sammen. Vi skal også se på om vi kan flette inn andres data. En viktig informasjon å ivareta når vi snakker om å flette sammen emneordslister, er bestandsinformasjon: Hvem har faktisk litteraturbelegg for et gitt emneord? </a:t>
            </a:r>
          </a:p>
          <a:p>
            <a:r>
              <a:rPr lang="nb-NO" sz="1200" kern="1200" dirty="0" smtClean="0">
                <a:solidFill>
                  <a:schemeClr val="tx1"/>
                </a:solidFill>
                <a:latin typeface="+mn-lt"/>
                <a:ea typeface="+mn-ea"/>
                <a:cs typeface="+mn-cs"/>
              </a:rPr>
              <a:t>Kanskje dette er begynnelsen på et norsk kontrollert vokabular for realfag? </a:t>
            </a:r>
            <a:endParaRPr lang="nb-NO" sz="1200" kern="1200" dirty="0">
              <a:solidFill>
                <a:schemeClr val="tx1"/>
              </a:solidFill>
              <a:latin typeface="+mn-lt"/>
              <a:ea typeface="+mn-ea"/>
              <a:cs typeface="+mn-cs"/>
            </a:endParaRPr>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0EE2BCBF-247E-48A5-A123-6ED0D72031FF}" type="slidenum">
              <a:rPr lang="nb-NO" sz="1200"/>
              <a:pPr eaLnBrk="1" hangingPunct="1"/>
              <a:t>18</a:t>
            </a:fld>
            <a:endParaRPr lang="nb-NO"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782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nb-NO" sz="1200" kern="1200" dirty="0" smtClean="0">
                <a:solidFill>
                  <a:schemeClr val="tx1"/>
                </a:solidFill>
                <a:latin typeface="+mn-lt"/>
                <a:ea typeface="+mn-ea"/>
                <a:cs typeface="+mn-cs"/>
              </a:rPr>
              <a:t>Det er en naturlig vei videre å gjøre våre emnedata tilgjengelig som </a:t>
            </a:r>
            <a:r>
              <a:rPr lang="nb-NO" sz="1200" kern="1200" dirty="0" err="1" smtClean="0">
                <a:solidFill>
                  <a:schemeClr val="tx1"/>
                </a:solidFill>
                <a:latin typeface="+mn-lt"/>
                <a:ea typeface="+mn-ea"/>
                <a:cs typeface="+mn-cs"/>
              </a:rPr>
              <a:t>linked</a:t>
            </a:r>
            <a:r>
              <a:rPr lang="nb-NO" sz="1200" kern="1200" dirty="0" smtClean="0">
                <a:solidFill>
                  <a:schemeClr val="tx1"/>
                </a:solidFill>
                <a:latin typeface="+mn-lt"/>
                <a:ea typeface="+mn-ea"/>
                <a:cs typeface="+mn-cs"/>
              </a:rPr>
              <a:t> </a:t>
            </a:r>
            <a:r>
              <a:rPr lang="nb-NO" sz="1200" kern="1200" dirty="0" err="1" smtClean="0">
                <a:solidFill>
                  <a:schemeClr val="tx1"/>
                </a:solidFill>
                <a:latin typeface="+mn-lt"/>
                <a:ea typeface="+mn-ea"/>
                <a:cs typeface="+mn-cs"/>
              </a:rPr>
              <a:t>open</a:t>
            </a:r>
            <a:r>
              <a:rPr lang="nb-NO" sz="1200" kern="1200" dirty="0" smtClean="0">
                <a:solidFill>
                  <a:schemeClr val="tx1"/>
                </a:solidFill>
                <a:latin typeface="+mn-lt"/>
                <a:ea typeface="+mn-ea"/>
                <a:cs typeface="+mn-cs"/>
              </a:rPr>
              <a:t> data. Vi vil gjerne dele – både vokabularet vårt og verktøyene våre. </a:t>
            </a:r>
          </a:p>
          <a:p>
            <a:r>
              <a:rPr lang="nb-NO" sz="1200" kern="1200" dirty="0" smtClean="0">
                <a:solidFill>
                  <a:schemeClr val="tx1"/>
                </a:solidFill>
                <a:latin typeface="+mn-lt"/>
                <a:ea typeface="+mn-ea"/>
                <a:cs typeface="+mn-cs"/>
              </a:rPr>
              <a:t>Emneordene våre er tilgjengelig på nett allerede, men jeg vil anbefale eventuelt interesserte om å vente med å bruke dem – som sagt skal de ryddes i. Men vi vil gjerne dele. Et praktisk problem vi foreløpig ikke har noen løsning på er hvordan vi eventuelt kan synkronisere oppdateringer. Vi retter i våre egne katalogposter etter hvert som vi oppdaterer realfagstermene, men vi kan jo ikke rette i andres poster selv om andre skulle finne på å bruke våre ord. Så hvordan løse noe sånt? Andre emneordssystemer sender ut rettelister til sine brukere. Det er tungvint, men kanskje en midlertidig løsning. </a:t>
            </a:r>
          </a:p>
          <a:p>
            <a:r>
              <a:rPr lang="nb-NO" sz="1200" kern="1200" dirty="0" smtClean="0">
                <a:solidFill>
                  <a:schemeClr val="tx1"/>
                </a:solidFill>
                <a:latin typeface="+mn-lt"/>
                <a:ea typeface="+mn-ea"/>
                <a:cs typeface="+mn-cs"/>
              </a:rPr>
              <a:t>Det er fristende å slå seg helt løs med dette – det er så utrolig mye man kan gjøre når man først begynner å åpne og blande data. Men det er et mål å kunne få med oss noe av dette over til et nytt biblioteksystem – så vi vil ha det så lite komplisert som mulig. Og vi håper at noen – NB, BIBSYS, nytt system? – på sikt vil ivareta de mulighetene vi nå selv lagrer utenfor BIBSYS. </a:t>
            </a:r>
            <a:endParaRPr lang="nb-NO" sz="1200" kern="1200" dirty="0">
              <a:solidFill>
                <a:schemeClr val="tx1"/>
              </a:solidFill>
              <a:latin typeface="+mn-lt"/>
              <a:ea typeface="+mn-ea"/>
              <a:cs typeface="+mn-cs"/>
            </a:endParaRPr>
          </a:p>
        </p:txBody>
      </p:sp>
      <p:sp>
        <p:nvSpPr>
          <p:cNvPr id="7782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1845EDC0-0DEC-4DC1-9C4E-B534348A859B}" type="slidenum">
              <a:rPr lang="nb-NO" sz="1200"/>
              <a:pPr eaLnBrk="1" hangingPunct="1"/>
              <a:t>19</a:t>
            </a:fld>
            <a:endParaRPr lang="nb-NO"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smtClean="0"/>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a:latin typeface="Arial"/>
                <a:cs typeface="Aria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762"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p:cNvSpPr>
            <a:spLocks noGrp="1"/>
          </p:cNvSpPr>
          <p:nvPr>
            <p:ph type="ctrTitle" sz="quarter"/>
          </p:nvPr>
        </p:nvSpPr>
        <p:spPr/>
        <p:txBody>
          <a:bodyPr/>
          <a:lstStyle/>
          <a:p>
            <a:r>
              <a:rPr lang="nb-NO" dirty="0" smtClean="0"/>
              <a:t/>
            </a:r>
            <a:br>
              <a:rPr lang="nb-NO" dirty="0" smtClean="0"/>
            </a:br>
            <a:endParaRPr lang="nb-NO" dirty="0"/>
          </a:p>
        </p:txBody>
      </p:sp>
      <p:sp>
        <p:nvSpPr>
          <p:cNvPr id="13315" name="Subtitle 6"/>
          <p:cNvSpPr>
            <a:spLocks noGrp="1"/>
          </p:cNvSpPr>
          <p:nvPr>
            <p:ph type="subTitle" sz="quarter" idx="1"/>
          </p:nvPr>
        </p:nvSpPr>
        <p:spPr/>
        <p:txBody>
          <a:bodyPr/>
          <a:lstStyle/>
          <a:p>
            <a:r>
              <a:rPr lang="nb-NO" sz="3600" dirty="0" smtClean="0"/>
              <a:t>Emneord som bindeledd mellom biblioteket og eksterne tjenester</a:t>
            </a:r>
          </a:p>
          <a:p>
            <a:endParaRPr lang="nb-NO" dirty="0" smtClean="0">
              <a:latin typeface="Arial" charset="0"/>
              <a:ea typeface="Arial" charset="0"/>
              <a:cs typeface="Arial" charset="0"/>
            </a:endParaRPr>
          </a:p>
          <a:p>
            <a:r>
              <a:rPr lang="nb-NO" dirty="0" smtClean="0"/>
              <a:t>					</a:t>
            </a:r>
            <a:r>
              <a:rPr lang="nb-NO" b="0" dirty="0" smtClean="0"/>
              <a:t>http://tinyurl.com/emnelenker</a:t>
            </a:r>
            <a:endParaRPr lang="nb-NO" b="0" dirty="0">
              <a:latin typeface="Arial" charset="0"/>
              <a:ea typeface="Arial" charset="0"/>
              <a:cs typeface="Arial" charset="0"/>
            </a:endParaRPr>
          </a:p>
        </p:txBody>
      </p:sp>
      <p:sp>
        <p:nvSpPr>
          <p:cNvPr id="2" name="TextBox 1"/>
          <p:cNvSpPr txBox="1"/>
          <p:nvPr/>
        </p:nvSpPr>
        <p:spPr>
          <a:xfrm>
            <a:off x="1259632" y="1844824"/>
            <a:ext cx="3384376" cy="400110"/>
          </a:xfrm>
          <a:prstGeom prst="rect">
            <a:avLst/>
          </a:prstGeom>
          <a:noFill/>
        </p:spPr>
        <p:txBody>
          <a:bodyPr wrap="square" rtlCol="0">
            <a:spAutoFit/>
          </a:bodyPr>
          <a:lstStyle/>
          <a:p>
            <a:r>
              <a:rPr lang="nb-NO" b="1" dirty="0" smtClean="0">
                <a:solidFill>
                  <a:schemeClr val="tx1">
                    <a:lumMod val="85000"/>
                    <a:lumOff val="15000"/>
                  </a:schemeClr>
                </a:solidFill>
              </a:rPr>
              <a:t>Realfagsbiblioteket</a:t>
            </a:r>
            <a:endParaRPr lang="nb-NO" dirty="0">
              <a:solidFill>
                <a:schemeClr val="tx1">
                  <a:lumMod val="85000"/>
                  <a:lumOff val="15000"/>
                </a:schemeClr>
              </a:solidFill>
            </a:endParaRPr>
          </a:p>
        </p:txBody>
      </p:sp>
      <p:pic>
        <p:nvPicPr>
          <p:cNvPr id="5" name="Picture 2" descr="http://a2.sphotos.ak.fbcdn.net/hphotos-ak-snc6/58970_114935751892817_114911458561913_85011_5691617_n.jpg"/>
          <p:cNvPicPr>
            <a:picLocks noChangeAspect="1" noChangeArrowheads="1"/>
          </p:cNvPicPr>
          <p:nvPr/>
        </p:nvPicPr>
        <p:blipFill>
          <a:blip r:embed="rId3" cstate="print"/>
          <a:srcRect/>
          <a:stretch>
            <a:fillRect/>
          </a:stretch>
        </p:blipFill>
        <p:spPr bwMode="auto">
          <a:xfrm>
            <a:off x="467544" y="-27384"/>
            <a:ext cx="8280920" cy="158417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3">
            <a:lum bright="30000"/>
            <a:extLst>
              <a:ext uri="{28A0092B-C50C-407E-A947-70E740481C1C}">
                <a14:useLocalDpi xmlns:a14="http://schemas.microsoft.com/office/drawing/2010/main" xmlns="" val="0"/>
              </a:ext>
            </a:extLst>
          </a:blip>
          <a:srcRect/>
          <a:stretch>
            <a:fillRect/>
          </a:stretch>
        </p:blipFill>
        <p:spPr bwMode="auto">
          <a:xfrm>
            <a:off x="900113" y="1557338"/>
            <a:ext cx="7424737"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p:nvPr/>
        </p:nvSpPr>
        <p:spPr>
          <a:xfrm>
            <a:off x="3851275" y="908050"/>
            <a:ext cx="4572000" cy="923925"/>
          </a:xfrm>
          <a:prstGeom prst="rect">
            <a:avLst/>
          </a:prstGeom>
          <a:ln w="38100">
            <a:solidFill>
              <a:schemeClr val="tx2">
                <a:lumMod val="40000"/>
                <a:lumOff val="60000"/>
              </a:schemeClr>
            </a:solidFill>
          </a:ln>
        </p:spPr>
        <p:txBody>
          <a:bodyPr>
            <a:spAutoFit/>
          </a:bodyPr>
          <a:lstStyle/>
          <a:p>
            <a:r>
              <a:rPr lang="nb-NO" dirty="0"/>
              <a:t>Hentet ut fra BIBSYS desember 2009: Utgangspunktet vårt var 46 260 unike ord fordelt på 279 199 katalogposter. </a:t>
            </a:r>
          </a:p>
        </p:txBody>
      </p:sp>
      <p:sp>
        <p:nvSpPr>
          <p:cNvPr id="5" name="Rectangle 4"/>
          <p:cNvSpPr/>
          <p:nvPr/>
        </p:nvSpPr>
        <p:spPr>
          <a:xfrm>
            <a:off x="250825" y="1484313"/>
            <a:ext cx="1657350" cy="36734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nb-NO" sz="1400" dirty="0">
                <a:solidFill>
                  <a:schemeClr val="tx1"/>
                </a:solidFill>
                <a:ea typeface="ＭＳ Ｐゴシック" pitchFamily="34" charset="-128"/>
              </a:rPr>
              <a:t>Emne-/nøkkelord fra:</a:t>
            </a:r>
          </a:p>
          <a:p>
            <a:endParaRPr lang="nb-NO" sz="1400" dirty="0">
              <a:solidFill>
                <a:schemeClr val="tx1"/>
              </a:solidFill>
              <a:ea typeface="ＭＳ Ｐゴシック" pitchFamily="34" charset="-128"/>
            </a:endParaRPr>
          </a:p>
          <a:p>
            <a:r>
              <a:rPr lang="nb-NO" sz="1400" dirty="0">
                <a:solidFill>
                  <a:schemeClr val="tx1"/>
                </a:solidFill>
                <a:ea typeface="ＭＳ Ｐゴシック" pitchFamily="34" charset="-128"/>
              </a:rPr>
              <a:t>Matematikk</a:t>
            </a:r>
          </a:p>
          <a:p>
            <a:r>
              <a:rPr lang="nb-NO" sz="1400" dirty="0">
                <a:solidFill>
                  <a:schemeClr val="tx1"/>
                </a:solidFill>
                <a:ea typeface="ＭＳ Ｐゴシック" pitchFamily="34" charset="-128"/>
              </a:rPr>
              <a:t>Geologi</a:t>
            </a:r>
          </a:p>
          <a:p>
            <a:r>
              <a:rPr lang="nb-NO" sz="1400" dirty="0">
                <a:solidFill>
                  <a:schemeClr val="tx1"/>
                </a:solidFill>
                <a:ea typeface="ＭＳ Ｐゴシック" pitchFamily="34" charset="-128"/>
              </a:rPr>
              <a:t>Geografi</a:t>
            </a:r>
          </a:p>
          <a:p>
            <a:r>
              <a:rPr lang="nb-NO" sz="1400" dirty="0">
                <a:solidFill>
                  <a:schemeClr val="tx1"/>
                </a:solidFill>
                <a:ea typeface="ＭＳ Ｐゴシック" pitchFamily="34" charset="-128"/>
              </a:rPr>
              <a:t>Geofysikk</a:t>
            </a:r>
          </a:p>
          <a:p>
            <a:r>
              <a:rPr lang="nb-NO" sz="1400" dirty="0">
                <a:solidFill>
                  <a:schemeClr val="tx1"/>
                </a:solidFill>
                <a:ea typeface="ＭＳ Ｐゴシック" pitchFamily="34" charset="-128"/>
              </a:rPr>
              <a:t>Fysikk</a:t>
            </a:r>
          </a:p>
          <a:p>
            <a:r>
              <a:rPr lang="nb-NO" sz="1400" dirty="0">
                <a:solidFill>
                  <a:schemeClr val="tx1"/>
                </a:solidFill>
                <a:ea typeface="ＭＳ Ｐゴシック" pitchFamily="34" charset="-128"/>
              </a:rPr>
              <a:t>Astrofysikk</a:t>
            </a:r>
          </a:p>
          <a:p>
            <a:r>
              <a:rPr lang="nb-NO" sz="1400" dirty="0">
                <a:solidFill>
                  <a:schemeClr val="tx1"/>
                </a:solidFill>
                <a:ea typeface="ＭＳ Ｐゴシック" pitchFamily="34" charset="-128"/>
              </a:rPr>
              <a:t>Farmasi</a:t>
            </a:r>
          </a:p>
          <a:p>
            <a:r>
              <a:rPr lang="nb-NO" sz="1400" dirty="0">
                <a:solidFill>
                  <a:schemeClr val="tx1"/>
                </a:solidFill>
                <a:ea typeface="ＭＳ Ｐゴシック" pitchFamily="34" charset="-128"/>
              </a:rPr>
              <a:t>Kjemi</a:t>
            </a:r>
          </a:p>
          <a:p>
            <a:r>
              <a:rPr lang="nb-NO" sz="1400" dirty="0">
                <a:solidFill>
                  <a:schemeClr val="tx1"/>
                </a:solidFill>
                <a:ea typeface="ＭＳ Ｐゴシック" pitchFamily="34" charset="-128"/>
              </a:rPr>
              <a:t>Biologi</a:t>
            </a:r>
          </a:p>
          <a:p>
            <a:r>
              <a:rPr lang="nb-NO" sz="1400" dirty="0">
                <a:solidFill>
                  <a:schemeClr val="tx1"/>
                </a:solidFill>
                <a:ea typeface="ＭＳ Ｐゴシック" pitchFamily="34" charset="-128"/>
              </a:rPr>
              <a:t>Informatikk</a:t>
            </a:r>
          </a:p>
          <a:p>
            <a:r>
              <a:rPr lang="nb-NO" sz="1400" dirty="0">
                <a:solidFill>
                  <a:schemeClr val="tx1"/>
                </a:solidFill>
                <a:ea typeface="ＭＳ Ｐゴシック" pitchFamily="34" charset="-128"/>
              </a:rPr>
              <a:t>Naturhistorisk museum</a:t>
            </a:r>
          </a:p>
          <a:p>
            <a:r>
              <a:rPr lang="nb-NO" sz="1400" dirty="0">
                <a:solidFill>
                  <a:schemeClr val="tx1"/>
                </a:solidFill>
                <a:ea typeface="ＭＳ Ｐゴシック" pitchFamily="34" charset="-128"/>
              </a:rPr>
              <a:t>Fellesbiblioteket</a:t>
            </a:r>
          </a:p>
        </p:txBody>
      </p:sp>
    </p:spTree>
    <p:extLst>
      <p:ext uri="{BB962C8B-B14F-4D97-AF65-F5344CB8AC3E}">
        <p14:creationId xmlns:p14="http://schemas.microsoft.com/office/powerpoint/2010/main" xmlns="" val="3965916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lum bright="30000"/>
            <a:extLst>
              <a:ext uri="{28A0092B-C50C-407E-A947-70E740481C1C}">
                <a14:useLocalDpi xmlns:a14="http://schemas.microsoft.com/office/drawing/2010/main" xmlns="" val="0"/>
              </a:ext>
            </a:extLst>
          </a:blip>
          <a:srcRect/>
          <a:stretch>
            <a:fillRect/>
          </a:stretch>
        </p:blipFill>
        <p:spPr bwMode="auto">
          <a:xfrm>
            <a:off x="900113" y="1557338"/>
            <a:ext cx="7424737"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Flowchart: Magnetic Disk 9"/>
          <p:cNvSpPr/>
          <p:nvPr/>
        </p:nvSpPr>
        <p:spPr bwMode="auto">
          <a:xfrm>
            <a:off x="2124075" y="1484313"/>
            <a:ext cx="1081088" cy="1655762"/>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12" name="TextBox 8"/>
          <p:cNvSpPr txBox="1">
            <a:spLocks noChangeArrowheads="1"/>
          </p:cNvSpPr>
          <p:nvPr/>
        </p:nvSpPr>
        <p:spPr bwMode="auto">
          <a:xfrm>
            <a:off x="2124075" y="2132013"/>
            <a:ext cx="1081088"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nb-NO" sz="1600" dirty="0"/>
              <a:t>realfags-termer</a:t>
            </a:r>
          </a:p>
          <a:p>
            <a:pPr algn="ctr" eaLnBrk="1" hangingPunct="1"/>
            <a:endParaRPr lang="nb-NO" sz="1800" dirty="0"/>
          </a:p>
        </p:txBody>
      </p:sp>
      <p:sp>
        <p:nvSpPr>
          <p:cNvPr id="9" name="Rectangle 8"/>
          <p:cNvSpPr/>
          <p:nvPr/>
        </p:nvSpPr>
        <p:spPr>
          <a:xfrm>
            <a:off x="250825" y="1484313"/>
            <a:ext cx="1657350" cy="36734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nb-NO" sz="1400" dirty="0">
                <a:solidFill>
                  <a:schemeClr val="tx1"/>
                </a:solidFill>
                <a:ea typeface="ＭＳ Ｐゴシック" pitchFamily="34" charset="-128"/>
              </a:rPr>
              <a:t>Emne-/nøkkelord fra:</a:t>
            </a:r>
          </a:p>
          <a:p>
            <a:endParaRPr lang="nb-NO" sz="1400" dirty="0">
              <a:solidFill>
                <a:schemeClr val="tx1"/>
              </a:solidFill>
              <a:ea typeface="ＭＳ Ｐゴシック" pitchFamily="34" charset="-128"/>
            </a:endParaRPr>
          </a:p>
          <a:p>
            <a:r>
              <a:rPr lang="nb-NO" sz="1400" dirty="0">
                <a:solidFill>
                  <a:schemeClr val="tx1"/>
                </a:solidFill>
                <a:ea typeface="ＭＳ Ｐゴシック" pitchFamily="34" charset="-128"/>
              </a:rPr>
              <a:t>Matematikk</a:t>
            </a:r>
          </a:p>
          <a:p>
            <a:r>
              <a:rPr lang="nb-NO" sz="1400" dirty="0">
                <a:solidFill>
                  <a:schemeClr val="tx1"/>
                </a:solidFill>
                <a:ea typeface="ＭＳ Ｐゴシック" pitchFamily="34" charset="-128"/>
              </a:rPr>
              <a:t>Geologi</a:t>
            </a:r>
          </a:p>
          <a:p>
            <a:r>
              <a:rPr lang="nb-NO" sz="1400" dirty="0">
                <a:solidFill>
                  <a:schemeClr val="tx1"/>
                </a:solidFill>
                <a:ea typeface="ＭＳ Ｐゴシック" pitchFamily="34" charset="-128"/>
              </a:rPr>
              <a:t>Geografi</a:t>
            </a:r>
          </a:p>
          <a:p>
            <a:r>
              <a:rPr lang="nb-NO" sz="1400" dirty="0">
                <a:solidFill>
                  <a:schemeClr val="tx1"/>
                </a:solidFill>
                <a:ea typeface="ＭＳ Ｐゴシック" pitchFamily="34" charset="-128"/>
              </a:rPr>
              <a:t>Geofysikk</a:t>
            </a:r>
          </a:p>
          <a:p>
            <a:r>
              <a:rPr lang="nb-NO" sz="1400" dirty="0">
                <a:solidFill>
                  <a:schemeClr val="tx1"/>
                </a:solidFill>
                <a:ea typeface="ＭＳ Ｐゴシック" pitchFamily="34" charset="-128"/>
              </a:rPr>
              <a:t>Fysikk</a:t>
            </a:r>
          </a:p>
          <a:p>
            <a:r>
              <a:rPr lang="nb-NO" sz="1400" dirty="0">
                <a:solidFill>
                  <a:schemeClr val="tx1"/>
                </a:solidFill>
                <a:ea typeface="ＭＳ Ｐゴシック" pitchFamily="34" charset="-128"/>
              </a:rPr>
              <a:t>Astrofysikk</a:t>
            </a:r>
          </a:p>
          <a:p>
            <a:r>
              <a:rPr lang="nb-NO" sz="1400" dirty="0">
                <a:solidFill>
                  <a:schemeClr val="tx1"/>
                </a:solidFill>
                <a:ea typeface="ＭＳ Ｐゴシック" pitchFamily="34" charset="-128"/>
              </a:rPr>
              <a:t>Farmasi</a:t>
            </a:r>
          </a:p>
          <a:p>
            <a:r>
              <a:rPr lang="nb-NO" sz="1400" dirty="0">
                <a:solidFill>
                  <a:schemeClr val="tx1"/>
                </a:solidFill>
                <a:ea typeface="ＭＳ Ｐゴシック" pitchFamily="34" charset="-128"/>
              </a:rPr>
              <a:t>Kjemi</a:t>
            </a:r>
          </a:p>
          <a:p>
            <a:r>
              <a:rPr lang="nb-NO" sz="1400" dirty="0">
                <a:solidFill>
                  <a:schemeClr val="tx1"/>
                </a:solidFill>
                <a:ea typeface="ＭＳ Ｐゴシック" pitchFamily="34" charset="-128"/>
              </a:rPr>
              <a:t>Biologi</a:t>
            </a:r>
          </a:p>
          <a:p>
            <a:r>
              <a:rPr lang="nb-NO" sz="1400" dirty="0">
                <a:solidFill>
                  <a:schemeClr val="tx1"/>
                </a:solidFill>
                <a:ea typeface="ＭＳ Ｐゴシック" pitchFamily="34" charset="-128"/>
              </a:rPr>
              <a:t>Informatikk</a:t>
            </a:r>
          </a:p>
          <a:p>
            <a:r>
              <a:rPr lang="nb-NO" sz="1400" dirty="0">
                <a:solidFill>
                  <a:schemeClr val="tx1"/>
                </a:solidFill>
                <a:ea typeface="ＭＳ Ｐゴシック" pitchFamily="34" charset="-128"/>
              </a:rPr>
              <a:t>Naturhistorisk museum</a:t>
            </a:r>
          </a:p>
          <a:p>
            <a:r>
              <a:rPr lang="nb-NO" sz="1400" dirty="0">
                <a:solidFill>
                  <a:schemeClr val="tx1"/>
                </a:solidFill>
                <a:ea typeface="ＭＳ Ｐゴシック" pitchFamily="34" charset="-128"/>
              </a:rPr>
              <a:t>Fellesbiblioteket</a:t>
            </a:r>
          </a:p>
        </p:txBody>
      </p:sp>
      <p:cxnSp>
        <p:nvCxnSpPr>
          <p:cNvPr id="3" name="Straight Arrow Connector 2"/>
          <p:cNvCxnSpPr>
            <a:stCxn id="9" idx="3"/>
            <a:endCxn id="10" idx="2"/>
          </p:cNvCxnSpPr>
          <p:nvPr/>
        </p:nvCxnSpPr>
        <p:spPr>
          <a:xfrm flipV="1">
            <a:off x="1908175" y="2312194"/>
            <a:ext cx="215900" cy="100885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80898"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02062" y="908050"/>
            <a:ext cx="4670425" cy="2139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130865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8089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
          <p:cNvGrpSpPr>
            <a:grpSpLocks/>
          </p:cNvGrpSpPr>
          <p:nvPr/>
        </p:nvGrpSpPr>
        <p:grpSpPr bwMode="auto">
          <a:xfrm>
            <a:off x="2124075" y="1484313"/>
            <a:ext cx="1081088" cy="1655762"/>
            <a:chOff x="2339975" y="2349500"/>
            <a:chExt cx="936625" cy="1655763"/>
          </a:xfrm>
        </p:grpSpPr>
        <p:sp>
          <p:nvSpPr>
            <p:cNvPr id="33803" name="TextBox 8"/>
            <p:cNvSpPr txBox="1">
              <a:spLocks noChangeArrowheads="1"/>
            </p:cNvSpPr>
            <p:nvPr/>
          </p:nvSpPr>
          <p:spPr bwMode="auto">
            <a:xfrm>
              <a:off x="2339975" y="2997572"/>
              <a:ext cx="936625"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nb-NO" sz="1600"/>
                <a:t>realfags-termer</a:t>
              </a:r>
            </a:p>
            <a:p>
              <a:pPr algn="ctr" eaLnBrk="1" hangingPunct="1"/>
              <a:endParaRPr lang="nb-NO" sz="1800"/>
            </a:p>
          </p:txBody>
        </p:sp>
        <p:sp>
          <p:nvSpPr>
            <p:cNvPr id="24" name="Flowchart: Magnetic Disk 23"/>
            <p:cNvSpPr/>
            <p:nvPr/>
          </p:nvSpPr>
          <p:spPr>
            <a:xfrm>
              <a:off x="2339975" y="2349500"/>
              <a:ext cx="936625" cy="1655763"/>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grpSp>
      <p:sp>
        <p:nvSpPr>
          <p:cNvPr id="25" name="TextBox 24"/>
          <p:cNvSpPr txBox="1"/>
          <p:nvPr/>
        </p:nvSpPr>
        <p:spPr bwMode="auto">
          <a:xfrm>
            <a:off x="3348038" y="2565400"/>
            <a:ext cx="787400" cy="369888"/>
          </a:xfrm>
          <a:prstGeom prst="rect">
            <a:avLst/>
          </a:prstGeom>
          <a:noFill/>
          <a:ln w="28575">
            <a:solidFill>
              <a:schemeClr val="tx2">
                <a:lumMod val="40000"/>
                <a:lumOff val="60000"/>
              </a:schemeClr>
            </a:solidFill>
          </a:ln>
        </p:spPr>
        <p:txBody>
          <a:bodyPr wrap="none">
            <a:spAutoFit/>
          </a:bodyPr>
          <a:lstStyle/>
          <a:p>
            <a:pPr>
              <a:defRPr/>
            </a:pPr>
            <a:r>
              <a:rPr lang="nb-NO" dirty="0">
                <a:latin typeface="Arial" charset="0"/>
                <a:ea typeface="+mn-ea"/>
                <a:cs typeface="Arial" charset="0"/>
              </a:rPr>
              <a:t>Roald</a:t>
            </a:r>
          </a:p>
        </p:txBody>
      </p:sp>
      <p:cxnSp>
        <p:nvCxnSpPr>
          <p:cNvPr id="26" name="Straight Arrow Connector 25"/>
          <p:cNvCxnSpPr>
            <a:endCxn id="25" idx="0"/>
          </p:cNvCxnSpPr>
          <p:nvPr/>
        </p:nvCxnSpPr>
        <p:spPr bwMode="auto">
          <a:xfrm>
            <a:off x="3205163" y="2312988"/>
            <a:ext cx="536575" cy="252412"/>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50825" y="1484313"/>
            <a:ext cx="1657350" cy="36734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nb-NO" sz="1400">
                <a:solidFill>
                  <a:schemeClr val="tx1"/>
                </a:solidFill>
                <a:ea typeface="ＭＳ Ｐゴシック" pitchFamily="34" charset="-128"/>
              </a:rPr>
              <a:t>Emne-/nøkkelord fra:</a:t>
            </a:r>
          </a:p>
          <a:p>
            <a:endParaRPr lang="nb-NO" sz="1400">
              <a:solidFill>
                <a:schemeClr val="tx1"/>
              </a:solidFill>
              <a:ea typeface="ＭＳ Ｐゴシック" pitchFamily="34" charset="-128"/>
            </a:endParaRPr>
          </a:p>
          <a:p>
            <a:r>
              <a:rPr lang="nb-NO" sz="1400">
                <a:solidFill>
                  <a:schemeClr val="tx1"/>
                </a:solidFill>
                <a:ea typeface="ＭＳ Ｐゴシック" pitchFamily="34" charset="-128"/>
              </a:rPr>
              <a:t>Matematikk</a:t>
            </a:r>
          </a:p>
          <a:p>
            <a:r>
              <a:rPr lang="nb-NO" sz="1400">
                <a:solidFill>
                  <a:schemeClr val="tx1"/>
                </a:solidFill>
                <a:ea typeface="ＭＳ Ｐゴシック" pitchFamily="34" charset="-128"/>
              </a:rPr>
              <a:t>Geologi</a:t>
            </a:r>
          </a:p>
          <a:p>
            <a:r>
              <a:rPr lang="nb-NO" sz="1400">
                <a:solidFill>
                  <a:schemeClr val="tx1"/>
                </a:solidFill>
                <a:ea typeface="ＭＳ Ｐゴシック" pitchFamily="34" charset="-128"/>
              </a:rPr>
              <a:t>Geografi</a:t>
            </a:r>
          </a:p>
          <a:p>
            <a:r>
              <a:rPr lang="nb-NO" sz="1400">
                <a:solidFill>
                  <a:schemeClr val="tx1"/>
                </a:solidFill>
                <a:ea typeface="ＭＳ Ｐゴシック" pitchFamily="34" charset="-128"/>
              </a:rPr>
              <a:t>Geofysikk</a:t>
            </a:r>
          </a:p>
          <a:p>
            <a:r>
              <a:rPr lang="nb-NO" sz="1400">
                <a:solidFill>
                  <a:schemeClr val="tx1"/>
                </a:solidFill>
                <a:ea typeface="ＭＳ Ｐゴシック" pitchFamily="34" charset="-128"/>
              </a:rPr>
              <a:t>Fysikk</a:t>
            </a:r>
          </a:p>
          <a:p>
            <a:r>
              <a:rPr lang="nb-NO" sz="1400">
                <a:solidFill>
                  <a:schemeClr val="tx1"/>
                </a:solidFill>
                <a:ea typeface="ＭＳ Ｐゴシック" pitchFamily="34" charset="-128"/>
              </a:rPr>
              <a:t>Astrofysikk</a:t>
            </a:r>
          </a:p>
          <a:p>
            <a:r>
              <a:rPr lang="nb-NO" sz="1400">
                <a:solidFill>
                  <a:schemeClr val="tx1"/>
                </a:solidFill>
                <a:ea typeface="ＭＳ Ｐゴシック" pitchFamily="34" charset="-128"/>
              </a:rPr>
              <a:t>Farmasi</a:t>
            </a:r>
          </a:p>
          <a:p>
            <a:r>
              <a:rPr lang="nb-NO" sz="1400">
                <a:solidFill>
                  <a:schemeClr val="tx1"/>
                </a:solidFill>
                <a:ea typeface="ＭＳ Ｐゴシック" pitchFamily="34" charset="-128"/>
              </a:rPr>
              <a:t>Kjemi</a:t>
            </a:r>
          </a:p>
          <a:p>
            <a:r>
              <a:rPr lang="nb-NO" sz="1400">
                <a:solidFill>
                  <a:schemeClr val="tx1"/>
                </a:solidFill>
                <a:ea typeface="ＭＳ Ｐゴシック" pitchFamily="34" charset="-128"/>
              </a:rPr>
              <a:t>Biologi</a:t>
            </a:r>
          </a:p>
          <a:p>
            <a:r>
              <a:rPr lang="nb-NO" sz="1400">
                <a:solidFill>
                  <a:schemeClr val="tx1"/>
                </a:solidFill>
                <a:ea typeface="ＭＳ Ｐゴシック" pitchFamily="34" charset="-128"/>
              </a:rPr>
              <a:t>Informatikk</a:t>
            </a:r>
          </a:p>
          <a:p>
            <a:r>
              <a:rPr lang="nb-NO" sz="1400">
                <a:solidFill>
                  <a:schemeClr val="tx1"/>
                </a:solidFill>
                <a:ea typeface="ＭＳ Ｐゴシック" pitchFamily="34" charset="-128"/>
              </a:rPr>
              <a:t>Naturhistorisk museum</a:t>
            </a:r>
          </a:p>
          <a:p>
            <a:r>
              <a:rPr lang="nb-NO" sz="1400">
                <a:solidFill>
                  <a:schemeClr val="tx1"/>
                </a:solidFill>
                <a:ea typeface="ＭＳ Ｐゴシック" pitchFamily="34" charset="-128"/>
              </a:rPr>
              <a:t>Fellesbiblioteket</a:t>
            </a:r>
          </a:p>
        </p:txBody>
      </p:sp>
      <p:cxnSp>
        <p:nvCxnSpPr>
          <p:cNvPr id="18" name="Straight Arrow Connector 17"/>
          <p:cNvCxnSpPr>
            <a:stCxn id="15" idx="3"/>
            <a:endCxn id="24" idx="2"/>
          </p:cNvCxnSpPr>
          <p:nvPr/>
        </p:nvCxnSpPr>
        <p:spPr>
          <a:xfrm flipV="1">
            <a:off x="1908175" y="2312988"/>
            <a:ext cx="215900" cy="100806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9" name="Picture 18" descr="roald datast.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0" y="1773238"/>
            <a:ext cx="4519613" cy="4535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28255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2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19"/>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bibsysbla1.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71500" y="85725"/>
            <a:ext cx="5637213" cy="471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descr="bibsysbla2.PNG"/>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11188" y="115888"/>
            <a:ext cx="5675312" cy="471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descr="roald datast.PNG"/>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0" y="1773238"/>
            <a:ext cx="4519613" cy="4535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Arrow Connector 5"/>
          <p:cNvCxnSpPr/>
          <p:nvPr/>
        </p:nvCxnSpPr>
        <p:spPr>
          <a:xfrm flipH="1" flipV="1">
            <a:off x="2700338" y="2276475"/>
            <a:ext cx="2016125" cy="2087563"/>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28255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xit" presetSubtype="0" fill="hold" nodeType="clickEffect">
                                  <p:stCondLst>
                                    <p:cond delay="0"/>
                                  </p:stCondLst>
                                  <p:childTnLst>
                                    <p:animEffect transition="out" filter="fade">
                                      <p:cBhvr>
                                        <p:cTn id="22" dur="2000"/>
                                        <p:tgtEl>
                                          <p:spTgt spid="6"/>
                                        </p:tgtEl>
                                      </p:cBhvr>
                                    </p:animEffect>
                                    <p:set>
                                      <p:cBhvr>
                                        <p:cTn id="23" dur="1" fill="hold">
                                          <p:stCondLst>
                                            <p:cond delay="1999"/>
                                          </p:stCondLst>
                                        </p:cTn>
                                        <p:tgtEl>
                                          <p:spTgt spid="6"/>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2000"/>
                                        <p:tgtEl>
                                          <p:spTgt spid="4"/>
                                        </p:tgtEl>
                                      </p:cBhvr>
                                    </p:animEffect>
                                    <p:set>
                                      <p:cBhvr>
                                        <p:cTn id="26" dur="1" fill="hold">
                                          <p:stCondLst>
                                            <p:cond delay="1999"/>
                                          </p:stCondLst>
                                        </p:cTn>
                                        <p:tgtEl>
                                          <p:spTgt spid="4"/>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5362"/>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971600" y="620688"/>
            <a:ext cx="7696200" cy="1143000"/>
          </a:xfrm>
        </p:spPr>
        <p:txBody>
          <a:bodyPr/>
          <a:lstStyle/>
          <a:p>
            <a:pPr algn="ctr"/>
            <a:r>
              <a:rPr lang="nb-NO" dirty="0" smtClean="0">
                <a:ea typeface="ＭＳ Ｐゴシック" pitchFamily="34" charset="-128"/>
              </a:rPr>
              <a:t>Realfagstermer i tall </a:t>
            </a:r>
          </a:p>
        </p:txBody>
      </p:sp>
      <p:sp>
        <p:nvSpPr>
          <p:cNvPr id="3" name="Content Placeholder 2"/>
          <p:cNvSpPr>
            <a:spLocks noGrp="1"/>
          </p:cNvSpPr>
          <p:nvPr>
            <p:ph idx="1"/>
          </p:nvPr>
        </p:nvSpPr>
        <p:spPr>
          <a:xfrm>
            <a:off x="467544" y="1700808"/>
            <a:ext cx="8229600" cy="4857750"/>
          </a:xfrm>
        </p:spPr>
        <p:txBody>
          <a:bodyPr/>
          <a:lstStyle/>
          <a:p>
            <a:r>
              <a:rPr lang="nb-NO" dirty="0" smtClean="0">
                <a:ea typeface="ＭＳ Ｐゴシック" pitchFamily="34" charset="-128"/>
              </a:rPr>
              <a:t>16 142 indekstermer</a:t>
            </a:r>
          </a:p>
          <a:p>
            <a:pPr lvl="1"/>
            <a:r>
              <a:rPr lang="nb-NO" dirty="0" smtClean="0">
                <a:ea typeface="ＭＳ Ｐゴシック" pitchFamily="34" charset="-128"/>
              </a:rPr>
              <a:t>809 har en eller flere SE-henvisninger</a:t>
            </a:r>
          </a:p>
          <a:p>
            <a:pPr lvl="1"/>
            <a:r>
              <a:rPr lang="nb-NO" dirty="0" smtClean="0">
                <a:ea typeface="ＭＳ Ｐゴシック" pitchFamily="34" charset="-128"/>
              </a:rPr>
              <a:t>180 har en eller flere SE OGSÅ-henvisninger</a:t>
            </a:r>
          </a:p>
          <a:p>
            <a:pPr lvl="1"/>
            <a:r>
              <a:rPr lang="nb-NO" dirty="0" smtClean="0">
                <a:ea typeface="ＭＳ Ｐゴシック" pitchFamily="34" charset="-128"/>
              </a:rPr>
              <a:t>1458 har engelsk oversettelse</a:t>
            </a:r>
          </a:p>
          <a:p>
            <a:pPr lvl="1"/>
            <a:r>
              <a:rPr lang="nb-NO" dirty="0" smtClean="0">
                <a:ea typeface="ＭＳ Ｐゴシック" pitchFamily="34" charset="-128"/>
              </a:rPr>
              <a:t>11 har latin</a:t>
            </a:r>
          </a:p>
          <a:p>
            <a:pPr lvl="1"/>
            <a:r>
              <a:rPr lang="nb-NO" dirty="0" smtClean="0">
                <a:ea typeface="ＭＳ Ｐゴシック" pitchFamily="34" charset="-128"/>
              </a:rPr>
              <a:t>1 har nynorsk </a:t>
            </a:r>
            <a:r>
              <a:rPr lang="nb-NO" dirty="0" smtClean="0">
                <a:ea typeface="ＭＳ Ｐゴシック" pitchFamily="34" charset="-128"/>
                <a:sym typeface="Wingdings" pitchFamily="2" charset="2"/>
              </a:rPr>
              <a:t> </a:t>
            </a:r>
          </a:p>
          <a:p>
            <a:pPr lvl="1"/>
            <a:r>
              <a:rPr lang="nb-NO" dirty="0" smtClean="0">
                <a:ea typeface="ＭＳ Ｐゴシック" pitchFamily="34" charset="-128"/>
                <a:sym typeface="Wingdings" pitchFamily="2" charset="2"/>
              </a:rPr>
              <a:t>97 har MSC</a:t>
            </a:r>
          </a:p>
          <a:p>
            <a:pPr lvl="1"/>
            <a:r>
              <a:rPr lang="nb-NO" dirty="0" smtClean="0">
                <a:ea typeface="ＭＳ Ｐゴシック" pitchFamily="34" charset="-128"/>
                <a:sym typeface="Wingdings" pitchFamily="2" charset="2"/>
              </a:rPr>
              <a:t>111 har DDC</a:t>
            </a:r>
          </a:p>
          <a:p>
            <a:pPr lvl="1"/>
            <a:r>
              <a:rPr lang="nb-NO" dirty="0" smtClean="0">
                <a:ea typeface="ＭＳ Ｐゴシック" pitchFamily="34" charset="-128"/>
                <a:sym typeface="Wingdings" pitchFamily="2" charset="2"/>
              </a:rPr>
              <a:t>40 har definisjon</a:t>
            </a:r>
            <a:endParaRPr lang="nb-NO" dirty="0" smtClean="0">
              <a:ea typeface="ＭＳ Ｐゴシック" pitchFamily="34" charset="-128"/>
            </a:endParaRPr>
          </a:p>
          <a:p>
            <a:pPr lvl="1"/>
            <a:endParaRPr lang="nb-NO" dirty="0" smtClean="0">
              <a:ea typeface="ＭＳ Ｐゴシック" pitchFamily="34" charset="-128"/>
            </a:endParaRPr>
          </a:p>
        </p:txBody>
      </p:sp>
    </p:spTree>
    <p:extLst>
      <p:ext uri="{BB962C8B-B14F-4D97-AF65-F5344CB8AC3E}">
        <p14:creationId xmlns:p14="http://schemas.microsoft.com/office/powerpoint/2010/main" xmlns="" val="42363374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algn="ctr"/>
            <a:r>
              <a:rPr lang="nb-NO" dirty="0" smtClean="0">
                <a:ea typeface="ＭＳ Ｐゴシック" pitchFamily="34" charset="-128"/>
              </a:rPr>
              <a:t>Realfagstermer i tall forts.</a:t>
            </a:r>
          </a:p>
        </p:txBody>
      </p:sp>
      <p:sp>
        <p:nvSpPr>
          <p:cNvPr id="3" name="Content Placeholder 2"/>
          <p:cNvSpPr>
            <a:spLocks noGrp="1"/>
          </p:cNvSpPr>
          <p:nvPr>
            <p:ph idx="1"/>
          </p:nvPr>
        </p:nvSpPr>
        <p:spPr>
          <a:xfrm>
            <a:off x="457200" y="1989138"/>
            <a:ext cx="8229600" cy="4137025"/>
          </a:xfrm>
        </p:spPr>
        <p:txBody>
          <a:bodyPr/>
          <a:lstStyle/>
          <a:p>
            <a:r>
              <a:rPr lang="nb-NO" dirty="0" smtClean="0">
                <a:ea typeface="ＭＳ Ｐゴシック" pitchFamily="34" charset="-128"/>
              </a:rPr>
              <a:t>405 strenger</a:t>
            </a:r>
          </a:p>
          <a:p>
            <a:r>
              <a:rPr lang="nb-NO" dirty="0" smtClean="0">
                <a:ea typeface="ＭＳ Ｐゴシック" pitchFamily="34" charset="-128"/>
              </a:rPr>
              <a:t>214 former</a:t>
            </a:r>
          </a:p>
          <a:p>
            <a:r>
              <a:rPr lang="nb-NO" dirty="0" smtClean="0">
                <a:ea typeface="ＭＳ Ｐゴシック" pitchFamily="34" charset="-128"/>
              </a:rPr>
              <a:t>21 tider</a:t>
            </a:r>
          </a:p>
          <a:p>
            <a:r>
              <a:rPr lang="nb-NO" dirty="0" smtClean="0">
                <a:ea typeface="ＭＳ Ｐゴシック" pitchFamily="34" charset="-128"/>
              </a:rPr>
              <a:t>928 steder</a:t>
            </a:r>
          </a:p>
          <a:p>
            <a:pPr>
              <a:buFont typeface="Arial" pitchFamily="34" charset="0"/>
              <a:buNone/>
            </a:pPr>
            <a:endParaRPr lang="nb-NO" dirty="0" smtClean="0">
              <a:ea typeface="ＭＳ Ｐゴシック" pitchFamily="34" charset="-128"/>
            </a:endParaRPr>
          </a:p>
          <a:p>
            <a:pPr marL="457200" lvl="1" indent="0">
              <a:buNone/>
            </a:pPr>
            <a:endParaRPr lang="nb-NO" dirty="0" smtClean="0">
              <a:ea typeface="ＭＳ Ｐゴシック" pitchFamily="34" charset="-128"/>
            </a:endParaRPr>
          </a:p>
        </p:txBody>
      </p:sp>
    </p:spTree>
    <p:extLst>
      <p:ext uri="{BB962C8B-B14F-4D97-AF65-F5344CB8AC3E}">
        <p14:creationId xmlns:p14="http://schemas.microsoft.com/office/powerpoint/2010/main" xmlns="" val="9564974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348038" y="2565400"/>
            <a:ext cx="787400" cy="369888"/>
          </a:xfrm>
          <a:prstGeom prst="rect">
            <a:avLst/>
          </a:prstGeom>
          <a:noFill/>
          <a:ln w="28575">
            <a:solidFill>
              <a:schemeClr val="tx2">
                <a:lumMod val="40000"/>
                <a:lumOff val="60000"/>
              </a:schemeClr>
            </a:solidFill>
          </a:ln>
        </p:spPr>
        <p:txBody>
          <a:bodyPr wrap="none">
            <a:spAutoFit/>
          </a:bodyPr>
          <a:lstStyle/>
          <a:p>
            <a:pPr>
              <a:defRPr/>
            </a:pPr>
            <a:r>
              <a:rPr lang="nb-NO" dirty="0">
                <a:latin typeface="Arial" charset="0"/>
                <a:ea typeface="+mn-ea"/>
                <a:cs typeface="Arial" charset="0"/>
              </a:rPr>
              <a:t>Roald</a:t>
            </a:r>
          </a:p>
        </p:txBody>
      </p:sp>
      <p:sp>
        <p:nvSpPr>
          <p:cNvPr id="12" name="TextBox 11"/>
          <p:cNvSpPr txBox="1"/>
          <p:nvPr/>
        </p:nvSpPr>
        <p:spPr>
          <a:xfrm>
            <a:off x="4572000" y="1196975"/>
            <a:ext cx="979488" cy="369888"/>
          </a:xfrm>
          <a:prstGeom prst="rect">
            <a:avLst/>
          </a:prstGeom>
          <a:noFill/>
          <a:ln w="28575">
            <a:solidFill>
              <a:schemeClr val="tx2">
                <a:lumMod val="60000"/>
                <a:lumOff val="40000"/>
              </a:schemeClr>
            </a:solidFill>
          </a:ln>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websøk</a:t>
            </a:r>
          </a:p>
        </p:txBody>
      </p:sp>
      <p:cxnSp>
        <p:nvCxnSpPr>
          <p:cNvPr id="23" name="Straight Connector 22"/>
          <p:cNvCxnSpPr/>
          <p:nvPr/>
        </p:nvCxnSpPr>
        <p:spPr>
          <a:xfrm>
            <a:off x="4284663" y="260350"/>
            <a:ext cx="0" cy="61928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3"/>
            <a:endCxn id="39947" idx="1"/>
          </p:cNvCxnSpPr>
          <p:nvPr/>
        </p:nvCxnSpPr>
        <p:spPr>
          <a:xfrm flipV="1">
            <a:off x="4135438" y="2747963"/>
            <a:ext cx="365125" cy="3175"/>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97" idx="1"/>
            <a:endCxn id="12" idx="2"/>
          </p:cNvCxnSpPr>
          <p:nvPr/>
        </p:nvCxnSpPr>
        <p:spPr>
          <a:xfrm flipV="1">
            <a:off x="5040313" y="1566863"/>
            <a:ext cx="22225" cy="70961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39942" name="Group 53"/>
          <p:cNvGrpSpPr>
            <a:grpSpLocks/>
          </p:cNvGrpSpPr>
          <p:nvPr/>
        </p:nvGrpSpPr>
        <p:grpSpPr bwMode="auto">
          <a:xfrm>
            <a:off x="2124075" y="1484313"/>
            <a:ext cx="1081088" cy="1655762"/>
            <a:chOff x="2339975" y="2349500"/>
            <a:chExt cx="936625" cy="1655763"/>
          </a:xfrm>
        </p:grpSpPr>
        <p:sp>
          <p:nvSpPr>
            <p:cNvPr id="39949" name="TextBox 8"/>
            <p:cNvSpPr txBox="1">
              <a:spLocks noChangeArrowheads="1"/>
            </p:cNvSpPr>
            <p:nvPr/>
          </p:nvSpPr>
          <p:spPr bwMode="auto">
            <a:xfrm>
              <a:off x="2339975" y="2997572"/>
              <a:ext cx="936625"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nb-NO" sz="1600"/>
                <a:t>realfags-termer</a:t>
              </a:r>
            </a:p>
            <a:p>
              <a:pPr algn="ctr" eaLnBrk="1" hangingPunct="1"/>
              <a:endParaRPr lang="nb-NO" sz="1800"/>
            </a:p>
          </p:txBody>
        </p:sp>
        <p:sp>
          <p:nvSpPr>
            <p:cNvPr id="93" name="Flowchart: Magnetic Disk 92"/>
            <p:cNvSpPr/>
            <p:nvPr/>
          </p:nvSpPr>
          <p:spPr>
            <a:xfrm>
              <a:off x="2339975" y="2349500"/>
              <a:ext cx="936625" cy="1655763"/>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grpSp>
      <p:grpSp>
        <p:nvGrpSpPr>
          <p:cNvPr id="3" name="Group 65"/>
          <p:cNvGrpSpPr>
            <a:grpSpLocks/>
          </p:cNvGrpSpPr>
          <p:nvPr/>
        </p:nvGrpSpPr>
        <p:grpSpPr bwMode="auto">
          <a:xfrm>
            <a:off x="4500563" y="2276475"/>
            <a:ext cx="1079500" cy="863600"/>
            <a:chOff x="4356100" y="2133600"/>
            <a:chExt cx="1079500" cy="863600"/>
          </a:xfrm>
        </p:grpSpPr>
        <p:sp>
          <p:nvSpPr>
            <p:cNvPr id="39947" name="TextBox 12"/>
            <p:cNvSpPr txBox="1">
              <a:spLocks noChangeArrowheads="1"/>
            </p:cNvSpPr>
            <p:nvPr/>
          </p:nvSpPr>
          <p:spPr bwMode="auto">
            <a:xfrm>
              <a:off x="4356100" y="2420938"/>
              <a:ext cx="10567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webdata</a:t>
              </a:r>
            </a:p>
          </p:txBody>
        </p:sp>
        <p:sp>
          <p:nvSpPr>
            <p:cNvPr id="97" name="Flowchart: Magnetic Disk 96"/>
            <p:cNvSpPr/>
            <p:nvPr/>
          </p:nvSpPr>
          <p:spPr>
            <a:xfrm>
              <a:off x="4356100" y="2133600"/>
              <a:ext cx="1079500" cy="863600"/>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grpSp>
      <p:cxnSp>
        <p:nvCxnSpPr>
          <p:cNvPr id="35" name="Straight Arrow Connector 34"/>
          <p:cNvCxnSpPr>
            <a:stCxn id="93" idx="4"/>
            <a:endCxn id="10" idx="0"/>
          </p:cNvCxnSpPr>
          <p:nvPr/>
        </p:nvCxnSpPr>
        <p:spPr>
          <a:xfrm>
            <a:off x="3205163" y="2312988"/>
            <a:ext cx="536575" cy="252412"/>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0825" y="1484313"/>
            <a:ext cx="1657350" cy="36734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nb-NO" sz="1400" dirty="0">
                <a:solidFill>
                  <a:schemeClr val="tx1"/>
                </a:solidFill>
                <a:ea typeface="ＭＳ Ｐゴシック" pitchFamily="34" charset="-128"/>
              </a:rPr>
              <a:t>Emne-/nøkkelord fra:</a:t>
            </a:r>
          </a:p>
          <a:p>
            <a:endParaRPr lang="nb-NO" sz="1400" dirty="0">
              <a:solidFill>
                <a:schemeClr val="tx1"/>
              </a:solidFill>
              <a:ea typeface="ＭＳ Ｐゴシック" pitchFamily="34" charset="-128"/>
            </a:endParaRPr>
          </a:p>
          <a:p>
            <a:r>
              <a:rPr lang="nb-NO" sz="1400" dirty="0">
                <a:solidFill>
                  <a:schemeClr val="tx1"/>
                </a:solidFill>
                <a:ea typeface="ＭＳ Ｐゴシック" pitchFamily="34" charset="-128"/>
              </a:rPr>
              <a:t>Matematikk</a:t>
            </a:r>
          </a:p>
          <a:p>
            <a:r>
              <a:rPr lang="nb-NO" sz="1400" dirty="0">
                <a:solidFill>
                  <a:schemeClr val="tx1"/>
                </a:solidFill>
                <a:ea typeface="ＭＳ Ｐゴシック" pitchFamily="34" charset="-128"/>
              </a:rPr>
              <a:t>Geologi</a:t>
            </a:r>
          </a:p>
          <a:p>
            <a:r>
              <a:rPr lang="nb-NO" sz="1400" dirty="0">
                <a:solidFill>
                  <a:schemeClr val="tx1"/>
                </a:solidFill>
                <a:ea typeface="ＭＳ Ｐゴシック" pitchFamily="34" charset="-128"/>
              </a:rPr>
              <a:t>Geografi</a:t>
            </a:r>
          </a:p>
          <a:p>
            <a:r>
              <a:rPr lang="nb-NO" sz="1400" dirty="0">
                <a:solidFill>
                  <a:schemeClr val="tx1"/>
                </a:solidFill>
                <a:ea typeface="ＭＳ Ｐゴシック" pitchFamily="34" charset="-128"/>
              </a:rPr>
              <a:t>Geofysikk</a:t>
            </a:r>
          </a:p>
          <a:p>
            <a:r>
              <a:rPr lang="nb-NO" sz="1400" dirty="0">
                <a:solidFill>
                  <a:schemeClr val="tx1"/>
                </a:solidFill>
                <a:ea typeface="ＭＳ Ｐゴシック" pitchFamily="34" charset="-128"/>
              </a:rPr>
              <a:t>Fysikk</a:t>
            </a:r>
          </a:p>
          <a:p>
            <a:r>
              <a:rPr lang="nb-NO" sz="1400" dirty="0">
                <a:solidFill>
                  <a:schemeClr val="tx1"/>
                </a:solidFill>
                <a:ea typeface="ＭＳ Ｐゴシック" pitchFamily="34" charset="-128"/>
              </a:rPr>
              <a:t>Astrofysikk</a:t>
            </a:r>
          </a:p>
          <a:p>
            <a:r>
              <a:rPr lang="nb-NO" sz="1400" dirty="0">
                <a:solidFill>
                  <a:schemeClr val="tx1"/>
                </a:solidFill>
                <a:ea typeface="ＭＳ Ｐゴシック" pitchFamily="34" charset="-128"/>
              </a:rPr>
              <a:t>Farmasi</a:t>
            </a:r>
          </a:p>
          <a:p>
            <a:r>
              <a:rPr lang="nb-NO" sz="1400" dirty="0">
                <a:solidFill>
                  <a:schemeClr val="tx1"/>
                </a:solidFill>
                <a:ea typeface="ＭＳ Ｐゴシック" pitchFamily="34" charset="-128"/>
              </a:rPr>
              <a:t>Kjemi</a:t>
            </a:r>
          </a:p>
          <a:p>
            <a:r>
              <a:rPr lang="nb-NO" sz="1400" dirty="0">
                <a:solidFill>
                  <a:schemeClr val="tx1"/>
                </a:solidFill>
                <a:ea typeface="ＭＳ Ｐゴシック" pitchFamily="34" charset="-128"/>
              </a:rPr>
              <a:t>Biologi</a:t>
            </a:r>
          </a:p>
          <a:p>
            <a:r>
              <a:rPr lang="nb-NO" sz="1400" dirty="0">
                <a:solidFill>
                  <a:schemeClr val="tx1"/>
                </a:solidFill>
                <a:ea typeface="ＭＳ Ｐゴシック" pitchFamily="34" charset="-128"/>
              </a:rPr>
              <a:t>Informatikk</a:t>
            </a:r>
          </a:p>
          <a:p>
            <a:r>
              <a:rPr lang="nb-NO" sz="1400" dirty="0">
                <a:solidFill>
                  <a:schemeClr val="tx1"/>
                </a:solidFill>
                <a:ea typeface="ＭＳ Ｐゴシック" pitchFamily="34" charset="-128"/>
              </a:rPr>
              <a:t>Naturhistorisk museum</a:t>
            </a:r>
          </a:p>
          <a:p>
            <a:r>
              <a:rPr lang="nb-NO" sz="1400" dirty="0">
                <a:solidFill>
                  <a:schemeClr val="tx1"/>
                </a:solidFill>
                <a:ea typeface="ＭＳ Ｐゴシック" pitchFamily="34" charset="-128"/>
              </a:rPr>
              <a:t>Fellesbiblioteket</a:t>
            </a:r>
          </a:p>
        </p:txBody>
      </p:sp>
      <p:cxnSp>
        <p:nvCxnSpPr>
          <p:cNvPr id="19" name="Straight Arrow Connector 18"/>
          <p:cNvCxnSpPr>
            <a:stCxn id="17" idx="3"/>
            <a:endCxn id="93" idx="2"/>
          </p:cNvCxnSpPr>
          <p:nvPr/>
        </p:nvCxnSpPr>
        <p:spPr>
          <a:xfrm flipV="1">
            <a:off x="1908175" y="2312988"/>
            <a:ext cx="215900" cy="100806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961026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5" descr="emnordsok2.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2038" y="600075"/>
            <a:ext cx="7019925" cy="5657850"/>
          </a:xfrm>
          <a:prstGeom prst="rect">
            <a:avLst/>
          </a:prstGeom>
          <a:noFill/>
          <a:ln w="9525">
            <a:solidFill>
              <a:srgbClr val="C00000"/>
            </a:solidFill>
            <a:miter lim="800000"/>
            <a:headEnd/>
            <a:tailEnd/>
          </a:ln>
          <a:extLst>
            <a:ext uri="{909E8E84-426E-40DD-AFC4-6F175D3DCCD1}">
              <a14:hiddenFill xmlns:a14="http://schemas.microsoft.com/office/drawing/2010/main" xmlns="">
                <a:solidFill>
                  <a:srgbClr val="FFFFFF"/>
                </a:solidFill>
              </a14:hiddenFill>
            </a:ext>
          </a:extLst>
        </p:spPr>
      </p:pic>
      <p:sp>
        <p:nvSpPr>
          <p:cNvPr id="7" name="Right Arrow 6"/>
          <p:cNvSpPr/>
          <p:nvPr/>
        </p:nvSpPr>
        <p:spPr>
          <a:xfrm rot="10800000">
            <a:off x="4211638" y="1700213"/>
            <a:ext cx="1223962" cy="649287"/>
          </a:xfrm>
          <a:prstGeom prst="rightArrow">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
        <p:nvSpPr>
          <p:cNvPr id="8" name="Oval 7"/>
          <p:cNvSpPr/>
          <p:nvPr/>
        </p:nvSpPr>
        <p:spPr>
          <a:xfrm>
            <a:off x="971550" y="2205038"/>
            <a:ext cx="3455988" cy="64770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Tree>
    <p:extLst>
      <p:ext uri="{BB962C8B-B14F-4D97-AF65-F5344CB8AC3E}">
        <p14:creationId xmlns:p14="http://schemas.microsoft.com/office/powerpoint/2010/main" xmlns="" val="3714923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1" descr="emnesok datastottet.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98488" y="0"/>
            <a:ext cx="7947025" cy="6858000"/>
          </a:xfrm>
          <a:prstGeom prst="rect">
            <a:avLst/>
          </a:prstGeom>
          <a:noFill/>
          <a:ln w="9525">
            <a:solidFill>
              <a:srgbClr val="C00000"/>
            </a:solidFill>
            <a:miter lim="800000"/>
            <a:headEnd/>
            <a:tailEnd/>
          </a:ln>
          <a:extLst>
            <a:ext uri="{909E8E84-426E-40DD-AFC4-6F175D3DCCD1}">
              <a14:hiddenFill xmlns:a14="http://schemas.microsoft.com/office/drawing/2010/main" xmlns="">
                <a:solidFill>
                  <a:srgbClr val="FFFFFF"/>
                </a:solidFill>
              </a14:hiddenFill>
            </a:ext>
          </a:extLst>
        </p:spPr>
      </p:pic>
      <p:sp>
        <p:nvSpPr>
          <p:cNvPr id="4" name="Down Arrow 3"/>
          <p:cNvSpPr/>
          <p:nvPr/>
        </p:nvSpPr>
        <p:spPr>
          <a:xfrm>
            <a:off x="1476375" y="5516563"/>
            <a:ext cx="484188" cy="979487"/>
          </a:xfrm>
          <a:prstGeom prst="downArrow">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
        <p:nvSpPr>
          <p:cNvPr id="5" name="Oval 4"/>
          <p:cNvSpPr/>
          <p:nvPr/>
        </p:nvSpPr>
        <p:spPr>
          <a:xfrm>
            <a:off x="250825" y="3644900"/>
            <a:ext cx="2520950" cy="1655763"/>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cxnSp>
        <p:nvCxnSpPr>
          <p:cNvPr id="7" name="Straight Arrow Connector 6"/>
          <p:cNvCxnSpPr>
            <a:stCxn id="5" idx="7"/>
          </p:cNvCxnSpPr>
          <p:nvPr/>
        </p:nvCxnSpPr>
        <p:spPr>
          <a:xfrm flipV="1">
            <a:off x="2403475" y="1196975"/>
            <a:ext cx="1376363" cy="2690813"/>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467192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descr="emnesok datastottet ureal.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35000" y="0"/>
            <a:ext cx="787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Down Arrow 3"/>
          <p:cNvSpPr/>
          <p:nvPr/>
        </p:nvSpPr>
        <p:spPr>
          <a:xfrm>
            <a:off x="1476375" y="5516563"/>
            <a:ext cx="484188" cy="979487"/>
          </a:xfrm>
          <a:prstGeom prst="downArrow">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
        <p:nvSpPr>
          <p:cNvPr id="5" name="Oval 4"/>
          <p:cNvSpPr/>
          <p:nvPr/>
        </p:nvSpPr>
        <p:spPr>
          <a:xfrm>
            <a:off x="2916238" y="404813"/>
            <a:ext cx="3168650" cy="1152525"/>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Tree>
    <p:extLst>
      <p:ext uri="{BB962C8B-B14F-4D97-AF65-F5344CB8AC3E}">
        <p14:creationId xmlns:p14="http://schemas.microsoft.com/office/powerpoint/2010/main" xmlns="" val="2442345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emnesok 2.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38113" y="0"/>
            <a:ext cx="88677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ight Arrow 3"/>
          <p:cNvSpPr/>
          <p:nvPr/>
        </p:nvSpPr>
        <p:spPr>
          <a:xfrm rot="-10800000">
            <a:off x="2339975" y="4797425"/>
            <a:ext cx="1223963" cy="647700"/>
          </a:xfrm>
          <a:prstGeom prst="rightArrow">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Tree>
    <p:extLst>
      <p:ext uri="{BB962C8B-B14F-4D97-AF65-F5344CB8AC3E}">
        <p14:creationId xmlns:p14="http://schemas.microsoft.com/office/powerpoint/2010/main" xmlns="" val="1935564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descr="kombinasjonssok datastottet.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4138" y="0"/>
            <a:ext cx="897572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Oval 2"/>
          <p:cNvSpPr/>
          <p:nvPr/>
        </p:nvSpPr>
        <p:spPr>
          <a:xfrm>
            <a:off x="-180975" y="3068638"/>
            <a:ext cx="2520950" cy="1655762"/>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cxnSp>
        <p:nvCxnSpPr>
          <p:cNvPr id="5" name="Straight Arrow Connector 4"/>
          <p:cNvCxnSpPr>
            <a:stCxn id="3" idx="7"/>
          </p:cNvCxnSpPr>
          <p:nvPr/>
        </p:nvCxnSpPr>
        <p:spPr>
          <a:xfrm flipV="1">
            <a:off x="1970088" y="1412875"/>
            <a:ext cx="1162050" cy="189865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0483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ebsok humord.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95288" y="36513"/>
            <a:ext cx="3371850" cy="6821487"/>
          </a:xfrm>
          <a:prstGeom prst="rect">
            <a:avLst/>
          </a:prstGeom>
          <a:noFill/>
          <a:ln w="9525">
            <a:solidFill>
              <a:srgbClr val="C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 name="Picture 2" descr="websok mr.PNG"/>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5003800" y="65088"/>
            <a:ext cx="3352800" cy="6792912"/>
          </a:xfrm>
          <a:prstGeom prst="rect">
            <a:avLst/>
          </a:prstGeom>
          <a:noFill/>
          <a:ln w="9525">
            <a:solidFill>
              <a:srgbClr val="C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83175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1"/>
          <p:cNvSpPr>
            <a:spLocks noGrp="1"/>
          </p:cNvSpPr>
          <p:nvPr>
            <p:ph type="title" idx="4294967295"/>
          </p:nvPr>
        </p:nvSpPr>
        <p:spPr>
          <a:xfrm>
            <a:off x="0" y="274638"/>
            <a:ext cx="9144000" cy="1143000"/>
          </a:xfrm>
        </p:spPr>
        <p:txBody>
          <a:bodyPr/>
          <a:lstStyle/>
          <a:p>
            <a:r>
              <a:rPr lang="nb-NO" smtClean="0">
                <a:ea typeface="ＭＳ Ｐゴシック" pitchFamily="34" charset="-128"/>
              </a:rPr>
              <a:t>Fullstendighet og relevans</a:t>
            </a:r>
          </a:p>
        </p:txBody>
      </p:sp>
      <p:cxnSp>
        <p:nvCxnSpPr>
          <p:cNvPr id="12" name="Straight Arrow Connector 11"/>
          <p:cNvCxnSpPr/>
          <p:nvPr/>
        </p:nvCxnSpPr>
        <p:spPr>
          <a:xfrm flipV="1">
            <a:off x="2916238" y="1484313"/>
            <a:ext cx="0" cy="40322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916238" y="5516563"/>
            <a:ext cx="424815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916238" y="2060575"/>
            <a:ext cx="3671887" cy="34559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9397" name="TextBox 16"/>
          <p:cNvSpPr txBox="1">
            <a:spLocks noChangeArrowheads="1"/>
          </p:cNvSpPr>
          <p:nvPr/>
        </p:nvSpPr>
        <p:spPr bwMode="auto">
          <a:xfrm>
            <a:off x="2124075" y="2420938"/>
            <a:ext cx="1584325" cy="1200150"/>
          </a:xfrm>
          <a:prstGeom prst="rect">
            <a:avLst/>
          </a:prstGeom>
          <a:solidFill>
            <a:schemeClr val="bg1"/>
          </a:solidFill>
          <a:ln w="19050">
            <a:solidFill>
              <a:srgbClr val="C00000"/>
            </a:solidFill>
            <a:miter lim="800000"/>
            <a:headEnd/>
            <a:tailEnd/>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Emnefelter:</a:t>
            </a:r>
          </a:p>
          <a:p>
            <a:pPr eaLnBrk="1" hangingPunct="1"/>
            <a:r>
              <a:rPr lang="nb-NO" sz="1800"/>
              <a:t>Hvilke(t) marcfelt søkes det i?</a:t>
            </a:r>
          </a:p>
        </p:txBody>
      </p:sp>
      <p:sp>
        <p:nvSpPr>
          <p:cNvPr id="59398" name="TextBox 17"/>
          <p:cNvSpPr txBox="1">
            <a:spLocks noChangeArrowheads="1"/>
          </p:cNvSpPr>
          <p:nvPr/>
        </p:nvSpPr>
        <p:spPr bwMode="auto">
          <a:xfrm>
            <a:off x="4716463" y="2492375"/>
            <a:ext cx="1655762" cy="1200150"/>
          </a:xfrm>
          <a:prstGeom prst="rect">
            <a:avLst/>
          </a:prstGeom>
          <a:solidFill>
            <a:schemeClr val="bg1"/>
          </a:solidFill>
          <a:ln w="19050">
            <a:solidFill>
              <a:srgbClr val="C00000"/>
            </a:solidFill>
            <a:miter lim="800000"/>
            <a:headEnd/>
            <a:tailEnd/>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Katalog:</a:t>
            </a:r>
          </a:p>
          <a:p>
            <a:pPr eaLnBrk="1" hangingPunct="1"/>
            <a:r>
              <a:rPr lang="nb-NO" sz="1800"/>
              <a:t>Hvilke(t) bibliotek søkes det i?</a:t>
            </a:r>
          </a:p>
        </p:txBody>
      </p:sp>
      <p:sp>
        <p:nvSpPr>
          <p:cNvPr id="59399" name="TextBox 18"/>
          <p:cNvSpPr txBox="1">
            <a:spLocks noChangeArrowheads="1"/>
          </p:cNvSpPr>
          <p:nvPr/>
        </p:nvSpPr>
        <p:spPr bwMode="auto">
          <a:xfrm>
            <a:off x="4211638" y="4941888"/>
            <a:ext cx="2016125" cy="1200150"/>
          </a:xfrm>
          <a:prstGeom prst="rect">
            <a:avLst/>
          </a:prstGeom>
          <a:solidFill>
            <a:schemeClr val="bg1"/>
          </a:solidFill>
          <a:ln w="19050">
            <a:solidFill>
              <a:srgbClr val="C00000"/>
            </a:solidFill>
            <a:miter lim="800000"/>
            <a:headEnd/>
            <a:tailEnd/>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Vokabular: </a:t>
            </a:r>
          </a:p>
          <a:p>
            <a:pPr eaLnBrk="1" hangingPunct="1"/>
            <a:r>
              <a:rPr lang="nb-NO" sz="1800"/>
              <a:t>Hvilke(t) vokabular søkes det med?</a:t>
            </a:r>
          </a:p>
        </p:txBody>
      </p:sp>
    </p:spTree>
    <p:extLst>
      <p:ext uri="{BB962C8B-B14F-4D97-AF65-F5344CB8AC3E}">
        <p14:creationId xmlns:p14="http://schemas.microsoft.com/office/powerpoint/2010/main" xmlns="" val="17007018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3348038" y="2565400"/>
            <a:ext cx="787400" cy="369888"/>
          </a:xfrm>
          <a:prstGeom prst="rect">
            <a:avLst/>
          </a:prstGeom>
          <a:noFill/>
          <a:ln w="28575">
            <a:solidFill>
              <a:schemeClr val="tx2">
                <a:lumMod val="40000"/>
                <a:lumOff val="60000"/>
              </a:schemeClr>
            </a:solidFill>
          </a:ln>
        </p:spPr>
        <p:txBody>
          <a:bodyPr wrap="none">
            <a:spAutoFit/>
          </a:bodyPr>
          <a:lstStyle/>
          <a:p>
            <a:pPr>
              <a:defRPr/>
            </a:pPr>
            <a:r>
              <a:rPr lang="nb-NO" dirty="0">
                <a:latin typeface="Arial" charset="0"/>
                <a:ea typeface="+mn-ea"/>
                <a:cs typeface="Arial" charset="0"/>
              </a:rPr>
              <a:t>Roald</a:t>
            </a:r>
          </a:p>
        </p:txBody>
      </p:sp>
      <p:sp>
        <p:nvSpPr>
          <p:cNvPr id="12" name="TextBox 11"/>
          <p:cNvSpPr txBox="1"/>
          <p:nvPr/>
        </p:nvSpPr>
        <p:spPr>
          <a:xfrm>
            <a:off x="4572000" y="1196975"/>
            <a:ext cx="979488" cy="369888"/>
          </a:xfrm>
          <a:prstGeom prst="rect">
            <a:avLst/>
          </a:prstGeom>
          <a:noFill/>
          <a:ln w="28575">
            <a:solidFill>
              <a:schemeClr val="tx2">
                <a:lumMod val="60000"/>
                <a:lumOff val="40000"/>
              </a:schemeClr>
            </a:solidFill>
          </a:ln>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websøk</a:t>
            </a:r>
          </a:p>
        </p:txBody>
      </p:sp>
      <p:cxnSp>
        <p:nvCxnSpPr>
          <p:cNvPr id="23" name="Straight Connector 22"/>
          <p:cNvCxnSpPr/>
          <p:nvPr/>
        </p:nvCxnSpPr>
        <p:spPr>
          <a:xfrm>
            <a:off x="4284663" y="260350"/>
            <a:ext cx="0" cy="61928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3"/>
            <a:endCxn id="63520" idx="1"/>
          </p:cNvCxnSpPr>
          <p:nvPr/>
        </p:nvCxnSpPr>
        <p:spPr>
          <a:xfrm flipV="1">
            <a:off x="4135438" y="2747963"/>
            <a:ext cx="365125" cy="3175"/>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97" idx="1"/>
            <a:endCxn id="12" idx="2"/>
          </p:cNvCxnSpPr>
          <p:nvPr/>
        </p:nvCxnSpPr>
        <p:spPr>
          <a:xfrm flipV="1">
            <a:off x="5040313" y="1566863"/>
            <a:ext cx="22225" cy="70961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63494" name="TextBox 27"/>
          <p:cNvSpPr txBox="1">
            <a:spLocks noChangeArrowheads="1"/>
          </p:cNvSpPr>
          <p:nvPr/>
        </p:nvSpPr>
        <p:spPr bwMode="auto">
          <a:xfrm>
            <a:off x="6011863" y="692150"/>
            <a:ext cx="1828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   BIBSYS</a:t>
            </a:r>
          </a:p>
        </p:txBody>
      </p:sp>
      <p:sp>
        <p:nvSpPr>
          <p:cNvPr id="63495" name="TextBox 28"/>
          <p:cNvSpPr txBox="1">
            <a:spLocks noChangeArrowheads="1"/>
          </p:cNvSpPr>
          <p:nvPr/>
        </p:nvSpPr>
        <p:spPr bwMode="auto">
          <a:xfrm>
            <a:off x="6011863" y="1052513"/>
            <a:ext cx="15398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   SNL</a:t>
            </a:r>
          </a:p>
        </p:txBody>
      </p:sp>
      <p:sp>
        <p:nvSpPr>
          <p:cNvPr id="63496" name="TextBox 29"/>
          <p:cNvSpPr txBox="1">
            <a:spLocks noChangeArrowheads="1"/>
          </p:cNvSpPr>
          <p:nvPr/>
        </p:nvSpPr>
        <p:spPr bwMode="auto">
          <a:xfrm>
            <a:off x="6011863" y="1412875"/>
            <a:ext cx="20431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   Wikipedia</a:t>
            </a:r>
          </a:p>
        </p:txBody>
      </p:sp>
      <p:cxnSp>
        <p:nvCxnSpPr>
          <p:cNvPr id="32" name="Straight Connector 31"/>
          <p:cNvCxnSpPr>
            <a:stCxn id="12" idx="3"/>
            <a:endCxn id="63495" idx="1"/>
          </p:cNvCxnSpPr>
          <p:nvPr/>
        </p:nvCxnSpPr>
        <p:spPr>
          <a:xfrm flipV="1">
            <a:off x="5551488" y="1238250"/>
            <a:ext cx="460375" cy="14287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6011863" y="620713"/>
            <a:ext cx="0" cy="10795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011863" y="981075"/>
            <a:ext cx="172878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011863" y="1341438"/>
            <a:ext cx="172878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011863" y="1700213"/>
            <a:ext cx="172878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300788" y="2708275"/>
            <a:ext cx="555625" cy="369888"/>
          </a:xfrm>
          <a:prstGeom prst="rect">
            <a:avLst/>
          </a:prstGeom>
          <a:noFill/>
          <a:ln>
            <a:solidFill>
              <a:schemeClr val="tx2">
                <a:lumMod val="60000"/>
                <a:lumOff val="40000"/>
              </a:schemeClr>
            </a:solidFill>
            <a:prstDash val="dash"/>
          </a:ln>
        </p:spPr>
        <p:txBody>
          <a:bodyPr wrap="none">
            <a:spAutoFit/>
          </a:bodyPr>
          <a:lstStyle/>
          <a:p>
            <a:pPr>
              <a:defRPr/>
            </a:pPr>
            <a:r>
              <a:rPr lang="nb-NO" dirty="0">
                <a:latin typeface="Arial" charset="0"/>
                <a:ea typeface="+mn-ea"/>
                <a:cs typeface="Arial" charset="0"/>
              </a:rPr>
              <a:t>API</a:t>
            </a:r>
          </a:p>
        </p:txBody>
      </p:sp>
      <p:cxnSp>
        <p:nvCxnSpPr>
          <p:cNvPr id="45" name="Straight Arrow Connector 44"/>
          <p:cNvCxnSpPr>
            <a:stCxn id="97" idx="4"/>
            <a:endCxn id="43" idx="1"/>
          </p:cNvCxnSpPr>
          <p:nvPr/>
        </p:nvCxnSpPr>
        <p:spPr>
          <a:xfrm>
            <a:off x="5580063" y="2708275"/>
            <a:ext cx="720725" cy="18573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8" name="Cloud 47"/>
          <p:cNvSpPr/>
          <p:nvPr/>
        </p:nvSpPr>
        <p:spPr>
          <a:xfrm>
            <a:off x="6578600" y="3844592"/>
            <a:ext cx="2385888" cy="1970420"/>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
        <p:nvSpPr>
          <p:cNvPr id="31763" name="TextBox 48"/>
          <p:cNvSpPr txBox="1">
            <a:spLocks noChangeArrowheads="1"/>
          </p:cNvSpPr>
          <p:nvPr/>
        </p:nvSpPr>
        <p:spPr bwMode="auto">
          <a:xfrm>
            <a:off x="7655719" y="4504566"/>
            <a:ext cx="6606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dirty="0"/>
              <a:t>?</a:t>
            </a:r>
          </a:p>
        </p:txBody>
      </p:sp>
      <p:sp>
        <p:nvSpPr>
          <p:cNvPr id="50" name="TextBox 49"/>
          <p:cNvSpPr txBox="1"/>
          <p:nvPr/>
        </p:nvSpPr>
        <p:spPr>
          <a:xfrm>
            <a:off x="2195513" y="5661025"/>
            <a:ext cx="992187" cy="307975"/>
          </a:xfrm>
          <a:prstGeom prst="rect">
            <a:avLst/>
          </a:prstGeom>
          <a:noFill/>
          <a:ln>
            <a:solidFill>
              <a:schemeClr val="tx2">
                <a:lumMod val="60000"/>
                <a:lumOff val="40000"/>
              </a:schemeClr>
            </a:solidFill>
          </a:ln>
        </p:spPr>
        <p:txBody>
          <a:bodyPr wrap="none">
            <a:spAutoFit/>
          </a:bodyPr>
          <a:lstStyle/>
          <a:p>
            <a:pPr>
              <a:defRPr/>
            </a:pPr>
            <a:r>
              <a:rPr lang="nb-NO" sz="1400" dirty="0">
                <a:latin typeface="Arial" charset="0"/>
                <a:ea typeface="+mn-ea"/>
                <a:cs typeface="Arial" charset="0"/>
              </a:rPr>
              <a:t>HUMORD</a:t>
            </a:r>
          </a:p>
        </p:txBody>
      </p:sp>
      <p:grpSp>
        <p:nvGrpSpPr>
          <p:cNvPr id="63508" name="Group 53"/>
          <p:cNvGrpSpPr>
            <a:grpSpLocks/>
          </p:cNvGrpSpPr>
          <p:nvPr/>
        </p:nvGrpSpPr>
        <p:grpSpPr bwMode="auto">
          <a:xfrm>
            <a:off x="2124075" y="1484313"/>
            <a:ext cx="1081088" cy="1655762"/>
            <a:chOff x="2339975" y="2349500"/>
            <a:chExt cx="936625" cy="1655763"/>
          </a:xfrm>
        </p:grpSpPr>
        <p:sp>
          <p:nvSpPr>
            <p:cNvPr id="63522" name="TextBox 8"/>
            <p:cNvSpPr txBox="1">
              <a:spLocks noChangeArrowheads="1"/>
            </p:cNvSpPr>
            <p:nvPr/>
          </p:nvSpPr>
          <p:spPr bwMode="auto">
            <a:xfrm>
              <a:off x="2339975" y="2997572"/>
              <a:ext cx="936625"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nb-NO" sz="1600"/>
                <a:t>realfags-termer</a:t>
              </a:r>
            </a:p>
            <a:p>
              <a:pPr algn="ctr" eaLnBrk="1" hangingPunct="1"/>
              <a:endParaRPr lang="nb-NO" sz="1800"/>
            </a:p>
          </p:txBody>
        </p:sp>
        <p:sp>
          <p:nvSpPr>
            <p:cNvPr id="93" name="Flowchart: Magnetic Disk 92"/>
            <p:cNvSpPr/>
            <p:nvPr/>
          </p:nvSpPr>
          <p:spPr>
            <a:xfrm>
              <a:off x="2339975" y="2349500"/>
              <a:ext cx="936625" cy="1655763"/>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grpSp>
      <p:grpSp>
        <p:nvGrpSpPr>
          <p:cNvPr id="63509" name="Group 65"/>
          <p:cNvGrpSpPr>
            <a:grpSpLocks/>
          </p:cNvGrpSpPr>
          <p:nvPr/>
        </p:nvGrpSpPr>
        <p:grpSpPr bwMode="auto">
          <a:xfrm>
            <a:off x="4500563" y="2276475"/>
            <a:ext cx="1079500" cy="863600"/>
            <a:chOff x="4356100" y="2133600"/>
            <a:chExt cx="1079500" cy="863600"/>
          </a:xfrm>
        </p:grpSpPr>
        <p:sp>
          <p:nvSpPr>
            <p:cNvPr id="63520" name="TextBox 12"/>
            <p:cNvSpPr txBox="1">
              <a:spLocks noChangeArrowheads="1"/>
            </p:cNvSpPr>
            <p:nvPr/>
          </p:nvSpPr>
          <p:spPr bwMode="auto">
            <a:xfrm>
              <a:off x="4356100" y="2420938"/>
              <a:ext cx="10567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webdata</a:t>
              </a:r>
            </a:p>
          </p:txBody>
        </p:sp>
        <p:sp>
          <p:nvSpPr>
            <p:cNvPr id="97" name="Flowchart: Magnetic Disk 96"/>
            <p:cNvSpPr/>
            <p:nvPr/>
          </p:nvSpPr>
          <p:spPr>
            <a:xfrm>
              <a:off x="4356100" y="2133600"/>
              <a:ext cx="1079500" cy="863600"/>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grpSp>
      <p:cxnSp>
        <p:nvCxnSpPr>
          <p:cNvPr id="107" name="Straight Arrow Connector 106"/>
          <p:cNvCxnSpPr>
            <a:stCxn id="50" idx="3"/>
            <a:endCxn id="97" idx="3"/>
          </p:cNvCxnSpPr>
          <p:nvPr/>
        </p:nvCxnSpPr>
        <p:spPr>
          <a:xfrm flipV="1">
            <a:off x="3187700" y="3140075"/>
            <a:ext cx="1852613" cy="267493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93" idx="4"/>
            <a:endCxn id="10" idx="0"/>
          </p:cNvCxnSpPr>
          <p:nvPr/>
        </p:nvCxnSpPr>
        <p:spPr>
          <a:xfrm>
            <a:off x="3205163" y="2312988"/>
            <a:ext cx="536575" cy="252412"/>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011863" y="620713"/>
            <a:ext cx="172878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3513" name="TextBox 38"/>
          <p:cNvSpPr txBox="1">
            <a:spLocks noChangeArrowheads="1"/>
          </p:cNvSpPr>
          <p:nvPr/>
        </p:nvSpPr>
        <p:spPr bwMode="auto">
          <a:xfrm>
            <a:off x="6011863" y="333375"/>
            <a:ext cx="24479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t>   Periodesystemet.no</a:t>
            </a:r>
          </a:p>
        </p:txBody>
      </p:sp>
      <p:grpSp>
        <p:nvGrpSpPr>
          <p:cNvPr id="63514" name="Group 51"/>
          <p:cNvGrpSpPr>
            <a:grpSpLocks/>
          </p:cNvGrpSpPr>
          <p:nvPr/>
        </p:nvGrpSpPr>
        <p:grpSpPr bwMode="auto">
          <a:xfrm>
            <a:off x="2268538" y="3429000"/>
            <a:ext cx="936625" cy="1008063"/>
            <a:chOff x="2339752" y="836712"/>
            <a:chExt cx="936625" cy="1008112"/>
          </a:xfrm>
        </p:grpSpPr>
        <p:sp>
          <p:nvSpPr>
            <p:cNvPr id="42" name="Flowchart: Magnetic Disk 41"/>
            <p:cNvSpPr/>
            <p:nvPr/>
          </p:nvSpPr>
          <p:spPr>
            <a:xfrm>
              <a:off x="2339752" y="836712"/>
              <a:ext cx="936625" cy="1008112"/>
            </a:xfrm>
            <a:prstGeom prst="flowChartMagneticDisk">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63519" name="TextBox 50"/>
            <p:cNvSpPr txBox="1">
              <a:spLocks noChangeArrowheads="1"/>
            </p:cNvSpPr>
            <p:nvPr/>
          </p:nvSpPr>
          <p:spPr bwMode="auto">
            <a:xfrm>
              <a:off x="2411760" y="1124744"/>
              <a:ext cx="792088" cy="5848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600"/>
                <a:t>MR-emner</a:t>
              </a:r>
            </a:p>
          </p:txBody>
        </p:sp>
      </p:grpSp>
      <p:cxnSp>
        <p:nvCxnSpPr>
          <p:cNvPr id="61" name="Straight Arrow Connector 60"/>
          <p:cNvCxnSpPr>
            <a:stCxn id="42" idx="4"/>
            <a:endCxn id="10" idx="2"/>
          </p:cNvCxnSpPr>
          <p:nvPr/>
        </p:nvCxnSpPr>
        <p:spPr>
          <a:xfrm flipV="1">
            <a:off x="3205163" y="2935288"/>
            <a:ext cx="536575" cy="998537"/>
          </a:xfrm>
          <a:prstGeom prst="straightConnector1">
            <a:avLst/>
          </a:prstGeom>
          <a:ln w="1905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50825" y="1484313"/>
            <a:ext cx="1657350" cy="36734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r>
              <a:rPr lang="nb-NO" sz="1400">
                <a:solidFill>
                  <a:schemeClr val="tx1"/>
                </a:solidFill>
                <a:ea typeface="ＭＳ Ｐゴシック" pitchFamily="34" charset="-128"/>
              </a:rPr>
              <a:t>Emne-/nøkkelord fra:</a:t>
            </a:r>
          </a:p>
          <a:p>
            <a:endParaRPr lang="nb-NO" sz="1400">
              <a:solidFill>
                <a:schemeClr val="tx1"/>
              </a:solidFill>
              <a:ea typeface="ＭＳ Ｐゴシック" pitchFamily="34" charset="-128"/>
            </a:endParaRPr>
          </a:p>
          <a:p>
            <a:r>
              <a:rPr lang="nb-NO" sz="1400">
                <a:solidFill>
                  <a:schemeClr val="tx1"/>
                </a:solidFill>
                <a:ea typeface="ＭＳ Ｐゴシック" pitchFamily="34" charset="-128"/>
              </a:rPr>
              <a:t>Matematikk</a:t>
            </a:r>
          </a:p>
          <a:p>
            <a:r>
              <a:rPr lang="nb-NO" sz="1400">
                <a:solidFill>
                  <a:schemeClr val="tx1"/>
                </a:solidFill>
                <a:ea typeface="ＭＳ Ｐゴシック" pitchFamily="34" charset="-128"/>
              </a:rPr>
              <a:t>Geologi</a:t>
            </a:r>
          </a:p>
          <a:p>
            <a:r>
              <a:rPr lang="nb-NO" sz="1400">
                <a:solidFill>
                  <a:schemeClr val="tx1"/>
                </a:solidFill>
                <a:ea typeface="ＭＳ Ｐゴシック" pitchFamily="34" charset="-128"/>
              </a:rPr>
              <a:t>Geografi</a:t>
            </a:r>
          </a:p>
          <a:p>
            <a:r>
              <a:rPr lang="nb-NO" sz="1400">
                <a:solidFill>
                  <a:schemeClr val="tx1"/>
                </a:solidFill>
                <a:ea typeface="ＭＳ Ｐゴシック" pitchFamily="34" charset="-128"/>
              </a:rPr>
              <a:t>Geofysikk</a:t>
            </a:r>
          </a:p>
          <a:p>
            <a:r>
              <a:rPr lang="nb-NO" sz="1400">
                <a:solidFill>
                  <a:schemeClr val="tx1"/>
                </a:solidFill>
                <a:ea typeface="ＭＳ Ｐゴシック" pitchFamily="34" charset="-128"/>
              </a:rPr>
              <a:t>Fysikk</a:t>
            </a:r>
          </a:p>
          <a:p>
            <a:r>
              <a:rPr lang="nb-NO" sz="1400">
                <a:solidFill>
                  <a:schemeClr val="tx1"/>
                </a:solidFill>
                <a:ea typeface="ＭＳ Ｐゴシック" pitchFamily="34" charset="-128"/>
              </a:rPr>
              <a:t>Astrofysikk</a:t>
            </a:r>
          </a:p>
          <a:p>
            <a:r>
              <a:rPr lang="nb-NO" sz="1400">
                <a:solidFill>
                  <a:schemeClr val="tx1"/>
                </a:solidFill>
                <a:ea typeface="ＭＳ Ｐゴシック" pitchFamily="34" charset="-128"/>
              </a:rPr>
              <a:t>Farmasi</a:t>
            </a:r>
          </a:p>
          <a:p>
            <a:r>
              <a:rPr lang="nb-NO" sz="1400">
                <a:solidFill>
                  <a:schemeClr val="tx1"/>
                </a:solidFill>
                <a:ea typeface="ＭＳ Ｐゴシック" pitchFamily="34" charset="-128"/>
              </a:rPr>
              <a:t>Kjemi</a:t>
            </a:r>
          </a:p>
          <a:p>
            <a:r>
              <a:rPr lang="nb-NO" sz="1400">
                <a:solidFill>
                  <a:schemeClr val="tx1"/>
                </a:solidFill>
                <a:ea typeface="ＭＳ Ｐゴシック" pitchFamily="34" charset="-128"/>
              </a:rPr>
              <a:t>Biologi</a:t>
            </a:r>
          </a:p>
          <a:p>
            <a:r>
              <a:rPr lang="nb-NO" sz="1400">
                <a:solidFill>
                  <a:schemeClr val="tx1"/>
                </a:solidFill>
                <a:ea typeface="ＭＳ Ｐゴシック" pitchFamily="34" charset="-128"/>
              </a:rPr>
              <a:t>Informatikk</a:t>
            </a:r>
          </a:p>
          <a:p>
            <a:r>
              <a:rPr lang="nb-NO" sz="1400">
                <a:solidFill>
                  <a:schemeClr val="tx1"/>
                </a:solidFill>
                <a:ea typeface="ＭＳ Ｐゴシック" pitchFamily="34" charset="-128"/>
              </a:rPr>
              <a:t>Naturhistorisk museum</a:t>
            </a:r>
          </a:p>
          <a:p>
            <a:r>
              <a:rPr lang="nb-NO" sz="1400">
                <a:solidFill>
                  <a:schemeClr val="tx1"/>
                </a:solidFill>
                <a:ea typeface="ＭＳ Ｐゴシック" pitchFamily="34" charset="-128"/>
              </a:rPr>
              <a:t>Fellesbiblioteket</a:t>
            </a:r>
          </a:p>
        </p:txBody>
      </p:sp>
      <p:cxnSp>
        <p:nvCxnSpPr>
          <p:cNvPr id="51" name="Straight Arrow Connector 50"/>
          <p:cNvCxnSpPr>
            <a:stCxn id="39" idx="3"/>
            <a:endCxn id="93" idx="2"/>
          </p:cNvCxnSpPr>
          <p:nvPr/>
        </p:nvCxnSpPr>
        <p:spPr>
          <a:xfrm flipV="1">
            <a:off x="1908175" y="2312988"/>
            <a:ext cx="215900" cy="100806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43" idx="2"/>
            <a:endCxn id="48" idx="3"/>
          </p:cNvCxnSpPr>
          <p:nvPr/>
        </p:nvCxnSpPr>
        <p:spPr>
          <a:xfrm>
            <a:off x="6578601" y="3078163"/>
            <a:ext cx="1192943" cy="87909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215880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7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17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extBox 1"/>
          <p:cNvSpPr txBox="1">
            <a:spLocks noChangeArrowheads="1"/>
          </p:cNvSpPr>
          <p:nvPr/>
        </p:nvSpPr>
        <p:spPr bwMode="auto">
          <a:xfrm>
            <a:off x="684213" y="908050"/>
            <a:ext cx="6840537" cy="1477963"/>
          </a:xfrm>
          <a:prstGeom prst="rect">
            <a:avLst/>
          </a:prstGeom>
          <a:noFill/>
          <a:ln w="9525">
            <a:solidFill>
              <a:srgbClr val="C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nb-NO" sz="1800">
                <a:latin typeface="Courier New" pitchFamily="49" charset="0"/>
                <a:cs typeface="Courier New" pitchFamily="49" charset="0"/>
              </a:rPr>
              <a:t>te = datastøttet undervisning</a:t>
            </a:r>
          </a:p>
          <a:p>
            <a:pPr eaLnBrk="1" hangingPunct="1"/>
            <a:r>
              <a:rPr lang="nb-NO" sz="1800">
                <a:latin typeface="Courier New" pitchFamily="49" charset="0"/>
                <a:cs typeface="Courier New" pitchFamily="49" charset="0"/>
              </a:rPr>
              <a:t>bf = e-læring</a:t>
            </a:r>
          </a:p>
          <a:p>
            <a:pPr eaLnBrk="1" hangingPunct="1"/>
            <a:r>
              <a:rPr lang="nb-NO" sz="1800">
                <a:latin typeface="Courier New" pitchFamily="49" charset="0"/>
                <a:cs typeface="Courier New" pitchFamily="49" charset="0"/>
              </a:rPr>
              <a:t>so = datastøttet læring</a:t>
            </a:r>
          </a:p>
          <a:p>
            <a:pPr eaLnBrk="1" hangingPunct="1"/>
            <a:r>
              <a:rPr lang="nb-NO" sz="1800">
                <a:latin typeface="Courier New" pitchFamily="49" charset="0"/>
                <a:cs typeface="Courier New" pitchFamily="49" charset="0"/>
              </a:rPr>
              <a:t>so = fjernundervisning</a:t>
            </a:r>
          </a:p>
          <a:p>
            <a:pPr eaLnBrk="1" hangingPunct="1"/>
            <a:r>
              <a:rPr lang="nb-NO" sz="1800">
                <a:latin typeface="Courier New" pitchFamily="49" charset="0"/>
                <a:cs typeface="Courier New" pitchFamily="49" charset="0"/>
              </a:rPr>
              <a:t>en = computer aided instruction</a:t>
            </a:r>
          </a:p>
        </p:txBody>
      </p:sp>
      <p:sp>
        <p:nvSpPr>
          <p:cNvPr id="3" name="TextBox 2"/>
          <p:cNvSpPr txBox="1">
            <a:spLocks noChangeArrowheads="1"/>
          </p:cNvSpPr>
          <p:nvPr/>
        </p:nvSpPr>
        <p:spPr bwMode="auto">
          <a:xfrm>
            <a:off x="0" y="2924175"/>
            <a:ext cx="9145588" cy="2586038"/>
          </a:xfrm>
          <a:prstGeom prst="rect">
            <a:avLst/>
          </a:prstGeom>
          <a:noFill/>
          <a:ln w="9525">
            <a:solidFill>
              <a:srgbClr val="C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nb-NO" sz="1600">
              <a:latin typeface="Courier New" pitchFamily="49" charset="0"/>
              <a:cs typeface="Courier New" pitchFamily="49" charset="0"/>
            </a:endParaRPr>
          </a:p>
          <a:p>
            <a:pPr eaLnBrk="1" hangingPunct="1"/>
            <a:r>
              <a:rPr lang="nb-NO" sz="1600">
                <a:latin typeface="Courier New" pitchFamily="49" charset="0"/>
                <a:cs typeface="Courier New" pitchFamily="49" charset="0"/>
              </a:rPr>
              <a:t>&lt;skos:Concept rdf:about="</a:t>
            </a:r>
            <a:r>
              <a:rPr lang="nb-NO" sz="1600" b="1">
                <a:latin typeface="Courier New" pitchFamily="49" charset="0"/>
                <a:cs typeface="Courier New" pitchFamily="49" charset="0"/>
              </a:rPr>
              <a:t>#REAL11013</a:t>
            </a:r>
            <a:r>
              <a:rPr lang="nb-NO" sz="1600">
                <a:latin typeface="Courier New" pitchFamily="49" charset="0"/>
                <a:cs typeface="Courier New" pitchFamily="49" charset="0"/>
              </a:rPr>
              <a:t>"&gt;</a:t>
            </a:r>
          </a:p>
          <a:p>
            <a:pPr eaLnBrk="1" hangingPunct="1"/>
            <a:r>
              <a:rPr lang="nb-NO" sz="1600">
                <a:latin typeface="Courier New" pitchFamily="49" charset="0"/>
                <a:cs typeface="Courier New" pitchFamily="49" charset="0"/>
              </a:rPr>
              <a:t>&lt;rdf:type rdf:resource="</a:t>
            </a:r>
            <a:r>
              <a:rPr lang="nb-NO" sz="1600" b="1">
                <a:latin typeface="Courier New" pitchFamily="49" charset="0"/>
                <a:cs typeface="Courier New" pitchFamily="49" charset="0"/>
              </a:rPr>
              <a:t>http://www.w3.org/2004/02/skos/core#Concept</a:t>
            </a:r>
            <a:r>
              <a:rPr lang="nb-NO" sz="1600">
                <a:latin typeface="Courier New" pitchFamily="49" charset="0"/>
                <a:cs typeface="Courier New" pitchFamily="49" charset="0"/>
              </a:rPr>
              <a:t>" /&gt; </a:t>
            </a:r>
          </a:p>
          <a:p>
            <a:pPr eaLnBrk="1" hangingPunct="1"/>
            <a:r>
              <a:rPr lang="nb-NO" sz="1600">
                <a:latin typeface="Courier New" pitchFamily="49" charset="0"/>
                <a:cs typeface="Courier New" pitchFamily="49" charset="0"/>
              </a:rPr>
              <a:t>&lt;skos:prefLabel xml:lang="</a:t>
            </a:r>
            <a:r>
              <a:rPr lang="nb-NO" sz="1600" b="1">
                <a:latin typeface="Courier New" pitchFamily="49" charset="0"/>
                <a:cs typeface="Courier New" pitchFamily="49" charset="0"/>
              </a:rPr>
              <a:t>no</a:t>
            </a:r>
            <a:r>
              <a:rPr lang="nb-NO" sz="1600">
                <a:latin typeface="Courier New" pitchFamily="49" charset="0"/>
                <a:cs typeface="Courier New" pitchFamily="49" charset="0"/>
              </a:rPr>
              <a:t>"&gt;</a:t>
            </a:r>
            <a:r>
              <a:rPr lang="nb-NO" sz="1600" b="1">
                <a:latin typeface="Courier New" pitchFamily="49" charset="0"/>
                <a:cs typeface="Courier New" pitchFamily="49" charset="0"/>
              </a:rPr>
              <a:t>datastøttet undervisning</a:t>
            </a:r>
            <a:r>
              <a:rPr lang="nb-NO" sz="1600">
                <a:latin typeface="Courier New" pitchFamily="49" charset="0"/>
                <a:cs typeface="Courier New" pitchFamily="49" charset="0"/>
              </a:rPr>
              <a:t>&lt;/skos:prefLabel&gt; </a:t>
            </a:r>
          </a:p>
          <a:p>
            <a:pPr eaLnBrk="1" hangingPunct="1"/>
            <a:r>
              <a:rPr lang="nb-NO" sz="1600">
                <a:latin typeface="Courier New" pitchFamily="49" charset="0"/>
                <a:cs typeface="Courier New" pitchFamily="49" charset="0"/>
              </a:rPr>
              <a:t>&lt;skos:prefLabel xml:lang="</a:t>
            </a:r>
            <a:r>
              <a:rPr lang="nb-NO" sz="1600" b="1">
                <a:latin typeface="Courier New" pitchFamily="49" charset="0"/>
                <a:cs typeface="Courier New" pitchFamily="49" charset="0"/>
              </a:rPr>
              <a:t>en</a:t>
            </a:r>
            <a:r>
              <a:rPr lang="nb-NO" sz="1600">
                <a:latin typeface="Courier New" pitchFamily="49" charset="0"/>
                <a:cs typeface="Courier New" pitchFamily="49" charset="0"/>
              </a:rPr>
              <a:t>"&gt;</a:t>
            </a:r>
            <a:r>
              <a:rPr lang="nb-NO" sz="1600" b="1">
                <a:latin typeface="Courier New" pitchFamily="49" charset="0"/>
                <a:cs typeface="Courier New" pitchFamily="49" charset="0"/>
              </a:rPr>
              <a:t>computer aided instruction</a:t>
            </a:r>
            <a:r>
              <a:rPr lang="nb-NO" sz="1600">
                <a:latin typeface="Courier New" pitchFamily="49" charset="0"/>
                <a:cs typeface="Courier New" pitchFamily="49" charset="0"/>
              </a:rPr>
              <a:t>&lt;/skos:prefLabel&gt; </a:t>
            </a:r>
          </a:p>
          <a:p>
            <a:pPr eaLnBrk="1" hangingPunct="1"/>
            <a:r>
              <a:rPr lang="nb-NO" sz="1600">
                <a:latin typeface="Courier New" pitchFamily="49" charset="0"/>
                <a:cs typeface="Courier New" pitchFamily="49" charset="0"/>
              </a:rPr>
              <a:t>&lt;skos:altLabel xml:lang="</a:t>
            </a:r>
            <a:r>
              <a:rPr lang="nb-NO" sz="1600" b="1">
                <a:latin typeface="Courier New" pitchFamily="49" charset="0"/>
                <a:cs typeface="Courier New" pitchFamily="49" charset="0"/>
              </a:rPr>
              <a:t>no</a:t>
            </a:r>
            <a:r>
              <a:rPr lang="nb-NO" sz="1600">
                <a:latin typeface="Courier New" pitchFamily="49" charset="0"/>
                <a:cs typeface="Courier New" pitchFamily="49" charset="0"/>
              </a:rPr>
              <a:t>"&gt;</a:t>
            </a:r>
            <a:r>
              <a:rPr lang="nb-NO" sz="1600" b="1">
                <a:latin typeface="Courier New" pitchFamily="49" charset="0"/>
                <a:cs typeface="Courier New" pitchFamily="49" charset="0"/>
              </a:rPr>
              <a:t>e-læring</a:t>
            </a:r>
            <a:r>
              <a:rPr lang="nb-NO" sz="1600">
                <a:latin typeface="Courier New" pitchFamily="49" charset="0"/>
                <a:cs typeface="Courier New" pitchFamily="49" charset="0"/>
              </a:rPr>
              <a:t>&lt;/skos:altLabel&gt; </a:t>
            </a:r>
          </a:p>
          <a:p>
            <a:pPr eaLnBrk="1" hangingPunct="1"/>
            <a:r>
              <a:rPr lang="nb-NO" sz="1600">
                <a:latin typeface="Courier New" pitchFamily="49" charset="0"/>
                <a:cs typeface="Courier New" pitchFamily="49" charset="0"/>
              </a:rPr>
              <a:t>&lt;skos:related rdf:resource="</a:t>
            </a:r>
            <a:r>
              <a:rPr lang="nb-NO" sz="1600" b="1">
                <a:latin typeface="Courier New" pitchFamily="49" charset="0"/>
                <a:cs typeface="Courier New" pitchFamily="49" charset="0"/>
              </a:rPr>
              <a:t>#REAL07481</a:t>
            </a:r>
            <a:r>
              <a:rPr lang="nb-NO" sz="1600">
                <a:latin typeface="Courier New" pitchFamily="49" charset="0"/>
                <a:cs typeface="Courier New" pitchFamily="49" charset="0"/>
              </a:rPr>
              <a:t>" /&gt; </a:t>
            </a:r>
          </a:p>
          <a:p>
            <a:pPr eaLnBrk="1" hangingPunct="1"/>
            <a:r>
              <a:rPr lang="nb-NO" sz="1600">
                <a:latin typeface="Courier New" pitchFamily="49" charset="0"/>
                <a:cs typeface="Courier New" pitchFamily="49" charset="0"/>
              </a:rPr>
              <a:t>&lt;skos:related rdf:resource="</a:t>
            </a:r>
            <a:r>
              <a:rPr lang="nb-NO" sz="1600" b="1">
                <a:latin typeface="Courier New" pitchFamily="49" charset="0"/>
                <a:cs typeface="Courier New" pitchFamily="49" charset="0"/>
              </a:rPr>
              <a:t>#REAL14416</a:t>
            </a:r>
            <a:r>
              <a:rPr lang="nb-NO" sz="1600">
                <a:latin typeface="Courier New" pitchFamily="49" charset="0"/>
                <a:cs typeface="Courier New" pitchFamily="49" charset="0"/>
              </a:rPr>
              <a:t>" /&gt; </a:t>
            </a:r>
          </a:p>
          <a:p>
            <a:pPr eaLnBrk="1" hangingPunct="1"/>
            <a:r>
              <a:rPr lang="nb-NO" sz="1600">
                <a:latin typeface="Courier New" pitchFamily="49" charset="0"/>
                <a:cs typeface="Courier New" pitchFamily="49" charset="0"/>
              </a:rPr>
              <a:t>&lt;/skos:Concept&gt;</a:t>
            </a:r>
          </a:p>
          <a:p>
            <a:pPr eaLnBrk="1" hangingPunct="1"/>
            <a:endParaRPr lang="nb-NO" sz="1800">
              <a:latin typeface="Courier New" pitchFamily="49" charset="0"/>
              <a:cs typeface="Courier New" pitchFamily="49" charset="0"/>
            </a:endParaRPr>
          </a:p>
        </p:txBody>
      </p:sp>
    </p:spTree>
    <p:extLst>
      <p:ext uri="{BB962C8B-B14F-4D97-AF65-F5344CB8AC3E}">
        <p14:creationId xmlns:p14="http://schemas.microsoft.com/office/powerpoint/2010/main" xmlns="" val="358125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nb-NO" smtClean="0">
                <a:ea typeface="ＭＳ Ｐゴシック" pitchFamily="34" charset="-128"/>
              </a:rPr>
              <a:t>Prosjekt:</a:t>
            </a:r>
            <a:br>
              <a:rPr lang="nb-NO" smtClean="0">
                <a:ea typeface="ＭＳ Ｐゴシック" pitchFamily="34" charset="-128"/>
              </a:rPr>
            </a:br>
            <a:r>
              <a:rPr lang="nb-NO" smtClean="0">
                <a:ea typeface="ＭＳ Ｐゴシック" pitchFamily="34" charset="-128"/>
              </a:rPr>
              <a:t>Realfagstermer og TEKORD</a:t>
            </a:r>
          </a:p>
        </p:txBody>
      </p:sp>
      <p:sp>
        <p:nvSpPr>
          <p:cNvPr id="71682" name="Content Placeholder 2"/>
          <p:cNvSpPr>
            <a:spLocks noGrp="1"/>
          </p:cNvSpPr>
          <p:nvPr>
            <p:ph idx="1"/>
          </p:nvPr>
        </p:nvSpPr>
        <p:spPr/>
        <p:txBody>
          <a:bodyPr/>
          <a:lstStyle/>
          <a:p>
            <a:r>
              <a:rPr lang="nb-NO" smtClean="0">
                <a:ea typeface="ＭＳ Ｐゴシック" pitchFamily="34" charset="-128"/>
              </a:rPr>
              <a:t>Forbedre vårt eget vokabular</a:t>
            </a:r>
          </a:p>
          <a:p>
            <a:r>
              <a:rPr lang="nb-NO" smtClean="0">
                <a:ea typeface="ＭＳ Ｐゴシック" pitchFamily="34" charset="-128"/>
              </a:rPr>
              <a:t>Samordne med andre</a:t>
            </a:r>
          </a:p>
          <a:p>
            <a:endParaRPr lang="nb-NO" smtClean="0">
              <a:ea typeface="ＭＳ Ｐゴシック" pitchFamily="34" charset="-128"/>
            </a:endParaRPr>
          </a:p>
          <a:p>
            <a:r>
              <a:rPr lang="nb-NO" smtClean="0">
                <a:ea typeface="ＭＳ Ｐゴシック" pitchFamily="34" charset="-128"/>
              </a:rPr>
              <a:t>Gjensidig berikelse?</a:t>
            </a:r>
          </a:p>
          <a:p>
            <a:r>
              <a:rPr lang="nb-NO" smtClean="0">
                <a:ea typeface="ＭＳ Ｐゴシック" pitchFamily="34" charset="-128"/>
              </a:rPr>
              <a:t>TEKORD er gjennomarbeidet og har struktur</a:t>
            </a:r>
          </a:p>
          <a:p>
            <a:r>
              <a:rPr lang="nb-NO" smtClean="0">
                <a:ea typeface="ＭＳ Ｐゴシック" pitchFamily="34" charset="-128"/>
              </a:rPr>
              <a:t>Realfagstermer har engelsk oversettelse (10%)</a:t>
            </a:r>
          </a:p>
          <a:p>
            <a:pPr>
              <a:buFont typeface="Arial" pitchFamily="34" charset="0"/>
              <a:buNone/>
            </a:pPr>
            <a:endParaRPr lang="nb-NO" smtClean="0">
              <a:ea typeface="ＭＳ Ｐゴシック" pitchFamily="34" charset="-128"/>
            </a:endParaRPr>
          </a:p>
        </p:txBody>
      </p:sp>
    </p:spTree>
    <p:extLst>
      <p:ext uri="{BB962C8B-B14F-4D97-AF65-F5344CB8AC3E}">
        <p14:creationId xmlns:p14="http://schemas.microsoft.com/office/powerpoint/2010/main" xmlns="" val="2459496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pPr eaLnBrk="1" hangingPunct="1"/>
            <a:r>
              <a:rPr lang="nb-NO" smtClean="0">
                <a:ea typeface="ＭＳ Ｐゴシック" pitchFamily="34" charset="-128"/>
              </a:rPr>
              <a:t>På veven i framtida</a:t>
            </a:r>
          </a:p>
        </p:txBody>
      </p:sp>
      <p:sp>
        <p:nvSpPr>
          <p:cNvPr id="76802" name="Content Placeholder 2"/>
          <p:cNvSpPr>
            <a:spLocks noGrp="1"/>
          </p:cNvSpPr>
          <p:nvPr>
            <p:ph idx="1"/>
          </p:nvPr>
        </p:nvSpPr>
        <p:spPr/>
        <p:txBody>
          <a:bodyPr/>
          <a:lstStyle/>
          <a:p>
            <a:pPr eaLnBrk="1" hangingPunct="1"/>
            <a:r>
              <a:rPr lang="nb-NO" smtClean="0">
                <a:ea typeface="ＭＳ Ｐゴシック" pitchFamily="34" charset="-128"/>
              </a:rPr>
              <a:t>Våre data blir gjort tilgjengelig som linked open data</a:t>
            </a:r>
          </a:p>
          <a:p>
            <a:pPr eaLnBrk="1" hangingPunct="1"/>
            <a:r>
              <a:rPr lang="nb-NO" smtClean="0">
                <a:ea typeface="ＭＳ Ｐゴシック" pitchFamily="34" charset="-128"/>
              </a:rPr>
              <a:t>Andre kan bruke dem som de vil</a:t>
            </a:r>
          </a:p>
          <a:p>
            <a:pPr eaLnBrk="1" hangingPunct="1">
              <a:buFont typeface="Arial" pitchFamily="34" charset="0"/>
              <a:buNone/>
            </a:pPr>
            <a:endParaRPr lang="nb-NO" smtClean="0">
              <a:ea typeface="ＭＳ Ｐゴシック" pitchFamily="34" charset="-128"/>
            </a:endParaRPr>
          </a:p>
        </p:txBody>
      </p:sp>
    </p:spTree>
    <p:extLst>
      <p:ext uri="{BB962C8B-B14F-4D97-AF65-F5344CB8AC3E}">
        <p14:creationId xmlns:p14="http://schemas.microsoft.com/office/powerpoint/2010/main" xmlns="" val="12587659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nb-NO" smtClean="0">
                <a:ea typeface="ＭＳ Ｐゴシック" pitchFamily="34" charset="-128"/>
              </a:rPr>
              <a:t>Del med oss</a:t>
            </a:r>
          </a:p>
        </p:txBody>
      </p:sp>
      <p:sp>
        <p:nvSpPr>
          <p:cNvPr id="79874" name="Content Placeholder 2"/>
          <p:cNvSpPr>
            <a:spLocks noGrp="1"/>
          </p:cNvSpPr>
          <p:nvPr>
            <p:ph idx="1"/>
          </p:nvPr>
        </p:nvSpPr>
        <p:spPr/>
        <p:txBody>
          <a:bodyPr/>
          <a:lstStyle/>
          <a:p>
            <a:r>
              <a:rPr lang="nb-NO" dirty="0" smtClean="0">
                <a:ea typeface="ＭＳ Ｐゴシック" pitchFamily="34" charset="-128"/>
              </a:rPr>
              <a:t>Har du kommentarer, forslag eller spørsmål til oss? </a:t>
            </a:r>
          </a:p>
          <a:p>
            <a:pPr marL="0" indent="0">
              <a:buNone/>
            </a:pPr>
            <a:endParaRPr lang="nb-NO" dirty="0" smtClean="0">
              <a:ea typeface="ＭＳ Ｐゴシック" pitchFamily="34" charset="-128"/>
            </a:endParaRPr>
          </a:p>
          <a:p>
            <a:pPr marL="914400" lvl="2" indent="0">
              <a:buNone/>
            </a:pPr>
            <a:r>
              <a:rPr lang="nb-NO" sz="3200" dirty="0" smtClean="0">
                <a:ea typeface="ＭＳ Ｐゴシック" pitchFamily="34" charset="-128"/>
              </a:rPr>
              <a:t>ureal-emnered@ub.uio.no</a:t>
            </a:r>
          </a:p>
          <a:p>
            <a:pPr marL="0" indent="0">
              <a:buNone/>
            </a:pPr>
            <a:r>
              <a:rPr lang="nb-NO" b="1" dirty="0" smtClean="0">
                <a:ea typeface="ＭＳ Ｐゴシック" pitchFamily="34" charset="-128"/>
              </a:rPr>
              <a:t>    	</a:t>
            </a:r>
          </a:p>
          <a:p>
            <a:pPr marL="0" indent="0">
              <a:buNone/>
            </a:pPr>
            <a:r>
              <a:rPr lang="nb-NO" b="1" dirty="0">
                <a:ea typeface="ＭＳ Ｐゴシック" pitchFamily="34" charset="-128"/>
              </a:rPr>
              <a:t>	</a:t>
            </a:r>
            <a:r>
              <a:rPr lang="nb-NO" dirty="0" smtClean="0">
                <a:ea typeface="ＭＳ Ｐゴシック" pitchFamily="34" charset="-128"/>
              </a:rPr>
              <a:t>http://tinyurl.com/emnelenker</a:t>
            </a:r>
            <a:br>
              <a:rPr lang="nb-NO" dirty="0" smtClean="0">
                <a:ea typeface="ＭＳ Ｐゴシック" pitchFamily="34" charset="-128"/>
              </a:rPr>
            </a:br>
            <a:endParaRPr lang="nb-NO" dirty="0" smtClean="0">
              <a:ea typeface="ＭＳ Ｐゴシック" pitchFamily="34" charset="-128"/>
            </a:endParaRPr>
          </a:p>
        </p:txBody>
      </p:sp>
    </p:spTree>
    <p:extLst>
      <p:ext uri="{BB962C8B-B14F-4D97-AF65-F5344CB8AC3E}">
        <p14:creationId xmlns:p14="http://schemas.microsoft.com/office/powerpoint/2010/main" xmlns="" val="332775498"/>
      </p:ext>
    </p:extLst>
  </p:cSld>
  <p:clrMapOvr>
    <a:masterClrMapping/>
  </p:clrMapOvr>
  <p:timing>
    <p:tnLst>
      <p:par>
        <p:cTn id="1" dur="indefinite" restart="never" nodeType="tmRoot"/>
      </p:par>
    </p:tnLst>
  </p:timing>
</p:sld>
</file>

<file path=ppt/theme/theme1.xml><?xml version="1.0" encoding="utf-8"?>
<a:theme xmlns:a="http://schemas.openxmlformats.org/drawingml/2006/main" name="realfagsbiblioteket">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realfagsbiblioteket</Template>
  <TotalTime>40</TotalTime>
  <Words>3833</Words>
  <Application>Microsoft Office PowerPoint</Application>
  <PresentationFormat>On-screen Show (4:3)</PresentationFormat>
  <Paragraphs>214</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realfagsbiblioteket</vt:lpstr>
      <vt:lpstr> </vt:lpstr>
      <vt:lpstr>Slide 2</vt:lpstr>
      <vt:lpstr>Slide 3</vt:lpstr>
      <vt:lpstr>Slide 4</vt:lpstr>
      <vt:lpstr>Slide 5</vt:lpstr>
      <vt:lpstr>Realfagstermer i tall </vt:lpstr>
      <vt:lpstr>Realfagstermer i tall forts.</vt:lpstr>
      <vt:lpstr>Slide 8</vt:lpstr>
      <vt:lpstr>Slide 9</vt:lpstr>
      <vt:lpstr>Slide 10</vt:lpstr>
      <vt:lpstr>Slide 11</vt:lpstr>
      <vt:lpstr>Slide 12</vt:lpstr>
      <vt:lpstr>Slide 13</vt:lpstr>
      <vt:lpstr>Slide 14</vt:lpstr>
      <vt:lpstr>Fullstendighet og relevans</vt:lpstr>
      <vt:lpstr>Slide 16</vt:lpstr>
      <vt:lpstr>Slide 17</vt:lpstr>
      <vt:lpstr>Prosjekt: Realfagstermer og TEKORD</vt:lpstr>
      <vt:lpstr>På veven i framtida</vt:lpstr>
      <vt:lpstr>Del med oss</vt:lpstr>
    </vt:vector>
  </TitlesOfParts>
  <Company>Universitetet i Oslo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malundev</dc:creator>
  <cp:lastModifiedBy>malundev</cp:lastModifiedBy>
  <cp:revision>7</cp:revision>
  <dcterms:created xsi:type="dcterms:W3CDTF">2012-03-20T11:49:33Z</dcterms:created>
  <dcterms:modified xsi:type="dcterms:W3CDTF">2012-06-13T08:59:24Z</dcterms:modified>
</cp:coreProperties>
</file>