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21"/>
  </p:notesMasterIdLst>
  <p:handoutMasterIdLst>
    <p:handoutMasterId r:id="rId22"/>
  </p:handoutMasterIdLst>
  <p:sldIdLst>
    <p:sldId id="256" r:id="rId2"/>
    <p:sldId id="282" r:id="rId3"/>
    <p:sldId id="283" r:id="rId4"/>
    <p:sldId id="284" r:id="rId5"/>
    <p:sldId id="259" r:id="rId6"/>
    <p:sldId id="292" r:id="rId7"/>
    <p:sldId id="266" r:id="rId8"/>
    <p:sldId id="267" r:id="rId9"/>
    <p:sldId id="268" r:id="rId10"/>
    <p:sldId id="278" r:id="rId11"/>
    <p:sldId id="288" r:id="rId12"/>
    <p:sldId id="289" r:id="rId13"/>
    <p:sldId id="279" r:id="rId14"/>
    <p:sldId id="271" r:id="rId15"/>
    <p:sldId id="287" r:id="rId16"/>
    <p:sldId id="291" r:id="rId17"/>
    <p:sldId id="293" r:id="rId18"/>
    <p:sldId id="264" r:id="rId19"/>
    <p:sldId id="294" r:id="rId20"/>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68" autoAdjust="0"/>
    <p:restoredTop sz="88099" autoAdjust="0"/>
  </p:normalViewPr>
  <p:slideViewPr>
    <p:cSldViewPr>
      <p:cViewPr>
        <p:scale>
          <a:sx n="81" d="100"/>
          <a:sy n="81" d="100"/>
        </p:scale>
        <p:origin x="-1824" y="-864"/>
      </p:cViewPr>
      <p:guideLst>
        <p:guide orient="horz" pos="216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2" d="100"/>
          <a:sy n="72" d="100"/>
        </p:scale>
        <p:origin x="-2304" y="-11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F834719-5940-3342-BAD8-B21396AAF1B9}" type="datetime1">
              <a:rPr lang="nb-NO"/>
              <a:pPr>
                <a:defRPr/>
              </a:pPr>
              <a:t>03.06.2013</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E660A7A3-C3B6-5348-8BE0-238540DC10C5}" type="slidenum">
              <a:rPr lang="nb-NO"/>
              <a:pPr>
                <a:defRPr/>
              </a:pPr>
              <a:t>‹#›</a:t>
            </a:fld>
            <a:endParaRPr lang="nb-NO"/>
          </a:p>
        </p:txBody>
      </p:sp>
    </p:spTree>
    <p:extLst>
      <p:ext uri="{BB962C8B-B14F-4D97-AF65-F5344CB8AC3E}">
        <p14:creationId xmlns:p14="http://schemas.microsoft.com/office/powerpoint/2010/main" xmlns="" val="248200945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CC204C69-CABE-F84C-BE6E-D5FA20685744}" type="slidenum">
              <a:rPr lang="en-US"/>
              <a:pPr>
                <a:defRPr/>
              </a:pPr>
              <a:t>‹#›</a:t>
            </a:fld>
            <a:endParaRPr lang="en-US"/>
          </a:p>
        </p:txBody>
      </p:sp>
    </p:spTree>
    <p:extLst>
      <p:ext uri="{BB962C8B-B14F-4D97-AF65-F5344CB8AC3E}">
        <p14:creationId xmlns:p14="http://schemas.microsoft.com/office/powerpoint/2010/main" xmlns="" val="381195937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30000"/>
      </a:spcBef>
      <a:spcAft>
        <a:spcPct val="0"/>
      </a:spcAft>
      <a:defRPr sz="12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ikipedia.org/"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wiki.dbpedia.org/Ontology?v=194q"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nb-NO" sz="1200" b="0" i="0" u="none" strike="noStrike" kern="1200" dirty="0" smtClean="0">
                <a:solidFill>
                  <a:schemeClr val="tx1"/>
                </a:solidFill>
                <a:effectLst/>
                <a:latin typeface="Arial" charset="0"/>
                <a:ea typeface="ヒラギノ角ゴ Pro W3" charset="-128"/>
                <a:cs typeface="ヒラギノ角ゴ Pro W3" charset="-128"/>
              </a:rPr>
              <a:t>Hei, vi kommer for å fortelle om hvordan vi de siste årene har jobbet med emnevokabular i Realfagsbiblioteket, og ikke minst, om et prosjekt som begynner å nærme seg en sluttfase. Prosjektet er støttet av Nasjonalbiblioteket, og heter Realfagstermer og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a:t>
            </a:r>
            <a:r>
              <a:rPr lang="nb-NO" sz="1200" b="0" i="0" u="none" strike="noStrike" kern="1200" dirty="0" smtClean="0">
                <a:solidFill>
                  <a:schemeClr val="tx1"/>
                </a:solidFill>
                <a:effectLst/>
                <a:latin typeface="Arial" charset="0"/>
                <a:ea typeface="ヒラギノ角ゴ Pro W3" charset="-128"/>
                <a:cs typeface="ヒラギノ角ゴ Pro W3" charset="-128"/>
              </a:rPr>
              <a:t>. Dere skal snart få høre om det. Men vi vil gjerne begynne med å introdusere Realfagstermer, og bakgrunnen for prosjektet.  </a:t>
            </a:r>
            <a:r>
              <a:rPr lang="nb-NO" dirty="0" smtClean="0">
                <a:effectLst/>
              </a:rPr>
              <a:t/>
            </a:r>
            <a:br>
              <a:rPr lang="nb-NO" dirty="0" smtClean="0">
                <a:effectLst/>
              </a:rPr>
            </a:br>
            <a:r>
              <a:rPr lang="nb-NO" dirty="0" smtClean="0">
                <a:effectLst/>
              </a:rPr>
              <a:t/>
            </a:r>
            <a:br>
              <a:rPr lang="nb-NO" dirty="0" smtClean="0">
                <a:effectLst/>
              </a:rPr>
            </a:br>
            <a:endParaRPr lang="nb-NO" sz="1200" b="0" i="0" u="none" strike="noStrike" kern="1200" dirty="0" smtClean="0">
              <a:solidFill>
                <a:schemeClr val="tx1"/>
              </a:solidFill>
              <a:effectLst/>
              <a:latin typeface="Arial" charset="0"/>
              <a:ea typeface="ヒラギノ角ゴ Pro W3" charset="-128"/>
              <a:cs typeface="ヒラギノ角ゴ Pro W3" charset="-128"/>
            </a:endParaRPr>
          </a:p>
        </p:txBody>
      </p:sp>
      <p:sp>
        <p:nvSpPr>
          <p:cNvPr id="4" name="Slide Number Placeholder 3"/>
          <p:cNvSpPr>
            <a:spLocks noGrp="1"/>
          </p:cNvSpPr>
          <p:nvPr>
            <p:ph type="sldNum" sz="quarter" idx="10"/>
          </p:nvPr>
        </p:nvSpPr>
        <p:spPr/>
        <p:txBody>
          <a:bodyPr/>
          <a:lstStyle/>
          <a:p>
            <a:pPr>
              <a:defRPr/>
            </a:pPr>
            <a:fld id="{CC204C69-CABE-F84C-BE6E-D5FA20685744}" type="slidenum">
              <a:rPr lang="en-US" smtClean="0"/>
              <a:pPr>
                <a:defRPr/>
              </a:pPr>
              <a:t>2</a:t>
            </a:fld>
            <a:endParaRPr lang="en-US"/>
          </a:p>
        </p:txBody>
      </p:sp>
    </p:spTree>
    <p:extLst>
      <p:ext uri="{BB962C8B-B14F-4D97-AF65-F5344CB8AC3E}">
        <p14:creationId xmlns:p14="http://schemas.microsoft.com/office/powerpoint/2010/main" xmlns="" val="3407324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rtl="0" fontAlgn="base"/>
            <a:r>
              <a:rPr lang="nb-NO" sz="1100" b="0" i="0" u="none" strike="noStrike" kern="1200" dirty="0" smtClean="0">
                <a:solidFill>
                  <a:schemeClr val="tx1"/>
                </a:solidFill>
                <a:effectLst/>
                <a:latin typeface="Arial" charset="0"/>
                <a:ea typeface="ヒラギノ角ゴ Pro W3" charset="-128"/>
                <a:cs typeface="ヒラギノ角ゴ Pro W3" charset="-128"/>
              </a:rPr>
              <a:t>Vårt kontrollerte vokabular, som vi gjerne forkorter til RT, ble til ved en prosess som begynte i 2009. Bakgrunnen for at vi gikk i gang var en kartlegging av klassifikasjons- og emnesystemer ved Universitetsbiblioteket</a:t>
            </a:r>
            <a:r>
              <a:rPr lang="nb-NO" sz="1100" b="0" i="0" u="none" strike="noStrike" kern="1200" baseline="0" dirty="0" smtClean="0">
                <a:solidFill>
                  <a:schemeClr val="tx1"/>
                </a:solidFill>
                <a:effectLst/>
                <a:latin typeface="Arial" charset="0"/>
                <a:ea typeface="ヒラギノ角ゴ Pro W3" charset="-128"/>
                <a:cs typeface="ヒラギノ角ゴ Pro W3" charset="-128"/>
              </a:rPr>
              <a:t> i Oslo</a:t>
            </a:r>
            <a:r>
              <a:rPr lang="nb-NO" sz="1100" b="0" i="0" u="none" strike="noStrike" kern="1200" dirty="0" smtClean="0">
                <a:solidFill>
                  <a:schemeClr val="tx1"/>
                </a:solidFill>
                <a:effectLst/>
                <a:latin typeface="Arial" charset="0"/>
                <a:ea typeface="ヒラギノ角ゴ Pro W3" charset="-128"/>
                <a:cs typeface="ヒラギノ角ゴ Pro W3" charset="-128"/>
              </a:rPr>
              <a:t>, som gjorde det tydelig hvordan vi opererer med et stort antall ulike systemer for både emneord og klassifikasjon, - bare innenfor </a:t>
            </a:r>
            <a:r>
              <a:rPr lang="nb-NO" sz="1100" b="0" i="0" u="none" strike="noStrike" kern="1200" dirty="0" err="1" smtClean="0">
                <a:solidFill>
                  <a:schemeClr val="tx1"/>
                </a:solidFill>
                <a:effectLst/>
                <a:latin typeface="Arial" charset="0"/>
                <a:ea typeface="ヒラギノ角ゴ Pro W3" charset="-128"/>
                <a:cs typeface="ヒラギノ角ゴ Pro W3" charset="-128"/>
              </a:rPr>
              <a:t>matnats</a:t>
            </a:r>
            <a:r>
              <a:rPr lang="nb-NO" sz="1100" b="0" i="0" u="none" strike="noStrike" kern="1200" dirty="0" smtClean="0">
                <a:solidFill>
                  <a:schemeClr val="tx1"/>
                </a:solidFill>
                <a:effectLst/>
                <a:latin typeface="Arial" charset="0"/>
                <a:ea typeface="ヒラギノ角ゴ Pro W3" charset="-128"/>
                <a:cs typeface="ヒラギノ角ゴ Pro W3" charset="-128"/>
              </a:rPr>
              <a:t> instituttbiblioteker var det 9 ulike klassifikasjonssystemer i bruk. </a:t>
            </a:r>
            <a:r>
              <a:rPr lang="nb-NO" sz="1100" dirty="0" smtClean="0">
                <a:effectLst/>
              </a:rPr>
              <a:t/>
            </a:r>
            <a:br>
              <a:rPr lang="nb-NO" sz="1100" dirty="0" smtClean="0">
                <a:effectLst/>
              </a:rPr>
            </a:br>
            <a:r>
              <a:rPr lang="nb-NO" sz="1100" dirty="0" smtClean="0">
                <a:effectLst/>
              </a:rPr>
              <a:t/>
            </a:r>
            <a:br>
              <a:rPr lang="nb-NO" sz="1100" dirty="0" smtClean="0">
                <a:effectLst/>
              </a:rPr>
            </a:br>
            <a:r>
              <a:rPr lang="nb-NO" sz="1100" b="0" i="0" u="none" strike="noStrike" kern="1200" dirty="0" smtClean="0">
                <a:solidFill>
                  <a:schemeClr val="tx1"/>
                </a:solidFill>
                <a:effectLst/>
                <a:latin typeface="Arial" charset="0"/>
                <a:ea typeface="ヒラギノ角ゴ Pro W3" charset="-128"/>
                <a:cs typeface="ヒラギノ角ゴ Pro W3" charset="-128"/>
              </a:rPr>
              <a:t>Men vi fikk også satt fingeren på at mange av enhetene våre strengt tatt ikke hadde noe emnesystem i de hele tatt: de fleste av våre instituttbibliotek på </a:t>
            </a:r>
            <a:r>
              <a:rPr lang="nb-NO" sz="1100" b="0" i="0" u="none" strike="noStrike" kern="1200" dirty="0" err="1" smtClean="0">
                <a:solidFill>
                  <a:schemeClr val="tx1"/>
                </a:solidFill>
                <a:effectLst/>
                <a:latin typeface="Arial" charset="0"/>
                <a:ea typeface="ヒラギノ角ゴ Pro W3" charset="-128"/>
                <a:cs typeface="ヒラギノ角ゴ Pro W3" charset="-128"/>
              </a:rPr>
              <a:t>Matnat</a:t>
            </a:r>
            <a:r>
              <a:rPr lang="nb-NO" sz="1100" b="0" i="0" u="none" strike="noStrike" kern="1200" dirty="0" smtClean="0">
                <a:solidFill>
                  <a:schemeClr val="tx1"/>
                </a:solidFill>
                <a:effectLst/>
                <a:latin typeface="Arial" charset="0"/>
                <a:ea typeface="ヒラギノ角ゴ Pro W3" charset="-128"/>
                <a:cs typeface="ヒラギノ角ゴ Pro W3" charset="-128"/>
              </a:rPr>
              <a:t> hadde ikke reell kontroll over emneordene sine, men brukte såkalte frie nøkkelord. </a:t>
            </a:r>
            <a:r>
              <a:rPr lang="nb-NO" sz="1100" dirty="0" smtClean="0">
                <a:effectLst/>
              </a:rPr>
              <a:t/>
            </a:r>
            <a:br>
              <a:rPr lang="nb-NO" sz="1100" dirty="0" smtClean="0">
                <a:effectLst/>
              </a:rPr>
            </a:br>
            <a:r>
              <a:rPr lang="nb-NO" sz="1100" dirty="0" smtClean="0">
                <a:effectLst/>
              </a:rPr>
              <a:t/>
            </a:r>
            <a:br>
              <a:rPr lang="nb-NO" sz="1100" dirty="0" smtClean="0">
                <a:effectLst/>
              </a:rPr>
            </a:br>
            <a:r>
              <a:rPr lang="nb-NO" sz="1100" b="0" i="0" u="none" strike="noStrike" kern="1200" dirty="0" smtClean="0">
                <a:solidFill>
                  <a:schemeClr val="tx1"/>
                </a:solidFill>
                <a:effectLst/>
                <a:latin typeface="Arial" charset="0"/>
                <a:ea typeface="ヒラギノ角ゴ Pro W3" charset="-128"/>
                <a:cs typeface="ヒラギノ角ゴ Pro W3" charset="-128"/>
              </a:rPr>
              <a:t>Når vi i tillegg skulle flytte 9 instituttbibliotek sammen i ett felles nytt bibliotek, var det på tide å gjøre noe. Utgangspunktet vårt var data - og velvilje - fra BIBSYS: Far BIBSYS fikk vi  alle ord som var brukt i felles </a:t>
            </a:r>
            <a:r>
              <a:rPr lang="nb-NO" sz="1100" b="0" i="0" u="none" strike="noStrike" kern="1200" dirty="0" err="1" smtClean="0">
                <a:solidFill>
                  <a:schemeClr val="tx1"/>
                </a:solidFill>
                <a:effectLst/>
                <a:latin typeface="Arial" charset="0"/>
                <a:ea typeface="ヒラギノ角ゴ Pro W3" charset="-128"/>
                <a:cs typeface="ヒラギノ角ゴ Pro W3" charset="-128"/>
              </a:rPr>
              <a:t>marcfelt</a:t>
            </a:r>
            <a:r>
              <a:rPr lang="nb-NO" sz="1100" b="0" i="0" u="none" strike="noStrike" kern="1200" dirty="0" smtClean="0">
                <a:solidFill>
                  <a:schemeClr val="tx1"/>
                </a:solidFill>
                <a:effectLst/>
                <a:latin typeface="Arial" charset="0"/>
                <a:ea typeface="ヒラギノ角ゴ Pro W3" charset="-128"/>
                <a:cs typeface="ヒラギノ角ゴ Pro W3" charset="-128"/>
              </a:rPr>
              <a:t> for frie nøkkelord, på alle katalogposter vi eide. Disse ordene har vi behandlet på dugnad, ved hjelp av en stor arbeidsinnsats fra mange av våre kolleger, og endt opp med et vokabular vi har kontroll over. </a:t>
            </a:r>
            <a:r>
              <a:rPr lang="nb-NO" sz="1100" dirty="0" smtClean="0">
                <a:effectLst/>
              </a:rPr>
              <a:t/>
            </a:r>
            <a:br>
              <a:rPr lang="nb-NO" sz="1100" dirty="0" smtClean="0">
                <a:effectLst/>
              </a:rPr>
            </a:br>
            <a:r>
              <a:rPr lang="nb-NO" sz="1100" dirty="0" smtClean="0">
                <a:effectLst/>
              </a:rPr>
              <a:t/>
            </a:r>
            <a:br>
              <a:rPr lang="nb-NO" sz="1100" dirty="0" smtClean="0">
                <a:effectLst/>
              </a:rPr>
            </a:br>
            <a:r>
              <a:rPr lang="nb-NO" sz="1100" b="0" i="0" u="none" strike="noStrike" kern="1200" dirty="0" smtClean="0">
                <a:solidFill>
                  <a:schemeClr val="tx1"/>
                </a:solidFill>
                <a:effectLst/>
                <a:latin typeface="Arial" charset="0"/>
                <a:ea typeface="ヒラギノ角ゴ Pro W3" charset="-128"/>
                <a:cs typeface="ヒラギノ角ゴ Pro W3" charset="-128"/>
              </a:rPr>
              <a:t>Vi kom til et punkt da vi mente vokabularet var bra nok til å settes i bruk, og i dag er vi en redaksjon på 5 som jobber med å vedlikeholde det, og de verktøyene vi bruker i tilknytning til det. </a:t>
            </a:r>
            <a:r>
              <a:rPr lang="nb-NO" sz="1100" dirty="0" smtClean="0">
                <a:effectLst/>
              </a:rPr>
              <a:t/>
            </a:r>
            <a:br>
              <a:rPr lang="nb-NO" sz="1100" dirty="0" smtClean="0">
                <a:effectLst/>
              </a:rPr>
            </a:br>
            <a:r>
              <a:rPr lang="nb-NO" sz="1100" b="0" i="0" u="none" strike="noStrike" kern="1200" dirty="0" smtClean="0">
                <a:solidFill>
                  <a:schemeClr val="tx1"/>
                </a:solidFill>
                <a:effectLst/>
                <a:latin typeface="Arial" charset="0"/>
                <a:ea typeface="ヒラギノ角ゴ Pro W3" charset="-128"/>
                <a:cs typeface="ヒラギノ角ゴ Pro W3" charset="-128"/>
              </a:rPr>
              <a:t>Hei, vi kommer for å fortelle om hvordan vi de siste årene har jobbet med emnevokabular i Realfagsbiblioteket, og ikke minst, om et prosjekt som begynner å nærme seg en sluttfase. Prosjektet er støttet av Nasjonalbiblioteket, og heter Realfagstermer og </a:t>
            </a:r>
            <a:r>
              <a:rPr lang="nb-NO" sz="1100" b="0" i="0" u="none" strike="noStrike" kern="1200" dirty="0" err="1" smtClean="0">
                <a:solidFill>
                  <a:schemeClr val="tx1"/>
                </a:solidFill>
                <a:effectLst/>
                <a:latin typeface="Arial" charset="0"/>
                <a:ea typeface="ヒラギノ角ゴ Pro W3" charset="-128"/>
                <a:cs typeface="ヒラギノ角ゴ Pro W3" charset="-128"/>
              </a:rPr>
              <a:t>Tekord</a:t>
            </a:r>
            <a:r>
              <a:rPr lang="nb-NO" sz="1100" b="0" i="0" u="none" strike="noStrike" kern="1200" dirty="0" smtClean="0">
                <a:solidFill>
                  <a:schemeClr val="tx1"/>
                </a:solidFill>
                <a:effectLst/>
                <a:latin typeface="Arial" charset="0"/>
                <a:ea typeface="ヒラギノ角ゴ Pro W3" charset="-128"/>
                <a:cs typeface="ヒラギノ角ゴ Pro W3" charset="-128"/>
              </a:rPr>
              <a:t>. Dere skal snart få høre om det. Men vi vil gjerne begynne med å introdusere Realfagstermer, og bakgrunnen for prosjektet.  </a:t>
            </a:r>
            <a:r>
              <a:rPr lang="nb-NO" sz="1100" dirty="0" smtClean="0">
                <a:effectLst/>
              </a:rPr>
              <a:t/>
            </a:r>
            <a:br>
              <a:rPr lang="nb-NO" sz="1100" dirty="0" smtClean="0">
                <a:effectLst/>
              </a:rPr>
            </a:br>
            <a:r>
              <a:rPr lang="nb-NO" sz="1100" dirty="0" smtClean="0">
                <a:effectLst/>
              </a:rPr>
              <a:t/>
            </a:r>
            <a:br>
              <a:rPr lang="nb-NO" sz="1100" dirty="0" smtClean="0">
                <a:effectLst/>
              </a:rPr>
            </a:br>
            <a:endParaRPr lang="nb-NO" sz="1100" dirty="0" smtClean="0">
              <a:ea typeface="ＭＳ Ｐゴシック" pitchFamily="34" charset="-128"/>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9BCE87A9-FF2E-46EE-9594-58622AC4776C}" type="slidenum">
              <a:rPr lang="nb-NO" sz="1200"/>
              <a:pPr eaLnBrk="1" hangingPunct="1"/>
              <a:t>3</a:t>
            </a:fld>
            <a:endParaRPr lang="nb-NO"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b-NO" sz="1200" b="0" i="0" u="none" strike="noStrike" kern="1200" dirty="0" smtClean="0">
                <a:solidFill>
                  <a:schemeClr val="tx1"/>
                </a:solidFill>
                <a:effectLst/>
                <a:latin typeface="Arial" charset="0"/>
                <a:ea typeface="ヒラギノ角ゴ Pro W3" charset="-128"/>
                <a:cs typeface="ヒラギノ角ゴ Pro W3" charset="-128"/>
              </a:rPr>
              <a:t>Merutnyttelse av emnedataene våre har vi allerede i websøket vårt. Hvis jeg klikker på lenkene her sendes jeg altså videre til</a:t>
            </a:r>
            <a:r>
              <a:rPr lang="nb-NO" sz="1200" b="0" i="0" u="none" strike="noStrike" kern="1200" baseline="0" dirty="0" smtClean="0">
                <a:solidFill>
                  <a:schemeClr val="tx1"/>
                </a:solidFill>
                <a:effectLst/>
                <a:latin typeface="Arial" charset="0"/>
                <a:ea typeface="ヒラギノ角ゴ Pro W3" charset="-128"/>
                <a:cs typeface="ヒラギノ角ゴ Pro W3" charset="-128"/>
              </a:rPr>
              <a:t> andre nettressurser. </a:t>
            </a:r>
          </a:p>
          <a:p>
            <a:endParaRPr lang="nb-NO" sz="1200" b="0" i="0" u="none" strike="noStrike" kern="1200" baseline="0" dirty="0" smtClean="0">
              <a:solidFill>
                <a:schemeClr val="tx1"/>
              </a:solidFill>
              <a:effectLst/>
              <a:latin typeface="Arial" charset="0"/>
            </a:endParaRPr>
          </a:p>
          <a:p>
            <a:r>
              <a:rPr lang="nb-NO" sz="1200" b="0" i="0" u="none" strike="noStrike" kern="1200" baseline="0" dirty="0" err="1" smtClean="0">
                <a:solidFill>
                  <a:schemeClr val="tx1"/>
                </a:solidFill>
                <a:effectLst/>
                <a:latin typeface="Arial" charset="0"/>
              </a:rPr>
              <a:t>Tekord</a:t>
            </a:r>
            <a:r>
              <a:rPr lang="nb-NO" sz="1200" b="0" i="0" u="none" strike="noStrike" kern="1200" baseline="0" dirty="0" smtClean="0">
                <a:solidFill>
                  <a:schemeClr val="tx1"/>
                </a:solidFill>
                <a:effectLst/>
                <a:latin typeface="Arial" charset="0"/>
              </a:rPr>
              <a:t> kan søkes i samme grensesnitt, så nå kan dere altså </a:t>
            </a:r>
            <a:r>
              <a:rPr lang="nb-NO" sz="1200" b="0" i="0" u="none" strike="noStrike" kern="1200" baseline="0" dirty="0" err="1" smtClean="0">
                <a:solidFill>
                  <a:schemeClr val="tx1"/>
                </a:solidFill>
                <a:effectLst/>
                <a:latin typeface="Arial" charset="0"/>
              </a:rPr>
              <a:t>browse</a:t>
            </a:r>
            <a:r>
              <a:rPr lang="nb-NO" sz="1200" b="0" i="0" u="none" strike="noStrike" kern="1200" baseline="0" dirty="0" smtClean="0">
                <a:solidFill>
                  <a:schemeClr val="tx1"/>
                </a:solidFill>
                <a:effectLst/>
                <a:latin typeface="Arial" charset="0"/>
              </a:rPr>
              <a:t> i begge vokabularer. </a:t>
            </a:r>
            <a:r>
              <a:rPr lang="nb-NO" dirty="0" smtClean="0"/>
              <a:t/>
            </a:r>
            <a:br>
              <a:rPr lang="nb-NO" dirty="0" smtClean="0"/>
            </a:br>
            <a:r>
              <a:rPr lang="nb-NO" dirty="0" smtClean="0"/>
              <a:t/>
            </a:r>
            <a:br>
              <a:rPr lang="nb-NO" dirty="0" smtClean="0"/>
            </a:br>
            <a:endParaRPr lang="nb-NO" dirty="0"/>
          </a:p>
        </p:txBody>
      </p:sp>
      <p:sp>
        <p:nvSpPr>
          <p:cNvPr id="4" name="Slide Number Placeholder 3"/>
          <p:cNvSpPr>
            <a:spLocks noGrp="1"/>
          </p:cNvSpPr>
          <p:nvPr>
            <p:ph type="sldNum" sz="quarter" idx="10"/>
          </p:nvPr>
        </p:nvSpPr>
        <p:spPr/>
        <p:txBody>
          <a:bodyPr/>
          <a:lstStyle/>
          <a:p>
            <a:fld id="{4538CBFA-0D19-45EF-844A-1FB900756C6F}" type="slidenum">
              <a:rPr lang="nb-NO" smtClean="0"/>
              <a:pPr/>
              <a:t>4</a:t>
            </a:fld>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u="none" strike="noStrike" kern="1200" dirty="0" smtClean="0">
                <a:solidFill>
                  <a:schemeClr val="tx1"/>
                </a:solidFill>
                <a:effectLst/>
                <a:latin typeface="Arial" charset="0"/>
                <a:ea typeface="ヒラギノ角ゴ Pro W3" charset="-128"/>
                <a:cs typeface="ヒラギノ角ゴ Pro W3" charset="-128"/>
              </a:rPr>
              <a:t>For eksempel viser vi til ressursen Det periodiske system som er utarbeidet ved UiO, ved lenker fra hvert enkelt grunnstoff (vis). Også har vi </a:t>
            </a:r>
            <a:r>
              <a:rPr lang="nb-NO" sz="1200" b="0" i="0" u="none" strike="noStrike" kern="1200" dirty="0" err="1" smtClean="0">
                <a:solidFill>
                  <a:schemeClr val="tx1"/>
                </a:solidFill>
                <a:effectLst/>
                <a:latin typeface="Arial" charset="0"/>
                <a:ea typeface="ヒラギノ角ゴ Pro W3" charset="-128"/>
                <a:cs typeface="ヒラギノ角ゴ Pro W3" charset="-128"/>
              </a:rPr>
              <a:t>videreoppslag</a:t>
            </a:r>
            <a:r>
              <a:rPr lang="nb-NO" sz="1200" b="0" i="0" u="none" strike="noStrike" kern="1200" dirty="0" smtClean="0">
                <a:solidFill>
                  <a:schemeClr val="tx1"/>
                </a:solidFill>
                <a:effectLst/>
                <a:latin typeface="Arial" charset="0"/>
                <a:ea typeface="ヒラギノ角ゴ Pro W3" charset="-128"/>
                <a:cs typeface="ヒラギノ角ゴ Pro W3" charset="-128"/>
              </a:rPr>
              <a:t> eller søk til Store norske leksikon og wikipedia. </a:t>
            </a:r>
            <a:endParaRPr lang="nb-NO" dirty="0"/>
          </a:p>
        </p:txBody>
      </p:sp>
      <p:sp>
        <p:nvSpPr>
          <p:cNvPr id="4" name="Slide Number Placeholder 3"/>
          <p:cNvSpPr>
            <a:spLocks noGrp="1"/>
          </p:cNvSpPr>
          <p:nvPr>
            <p:ph type="sldNum" sz="quarter" idx="10"/>
          </p:nvPr>
        </p:nvSpPr>
        <p:spPr/>
        <p:txBody>
          <a:bodyPr/>
          <a:lstStyle/>
          <a:p>
            <a:pPr>
              <a:defRPr/>
            </a:pPr>
            <a:fld id="{CC204C69-CABE-F84C-BE6E-D5FA20685744}" type="slidenum">
              <a:rPr lang="en-US" smtClean="0"/>
              <a:pPr>
                <a:defRPr/>
              </a:pPr>
              <a:t>5</a:t>
            </a:fld>
            <a:endParaRPr lang="en-US"/>
          </a:p>
        </p:txBody>
      </p:sp>
    </p:spTree>
    <p:extLst>
      <p:ext uri="{BB962C8B-B14F-4D97-AF65-F5344CB8AC3E}">
        <p14:creationId xmlns:p14="http://schemas.microsoft.com/office/powerpoint/2010/main" xmlns="" val="2962050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lstStyle/>
          <a:p>
            <a:pPr fontAlgn="auto">
              <a:spcBef>
                <a:spcPts val="0"/>
              </a:spcBef>
              <a:spcAft>
                <a:spcPts val="0"/>
              </a:spcAft>
              <a:defRPr/>
            </a:pPr>
            <a:r>
              <a:rPr lang="nb-NO" sz="1200" b="0" i="0" u="none" strike="noStrike" kern="1200" dirty="0" smtClean="0">
                <a:solidFill>
                  <a:schemeClr val="tx1"/>
                </a:solidFill>
                <a:effectLst/>
                <a:latin typeface="Arial" charset="0"/>
                <a:ea typeface="ヒラギノ角ゴ Pro W3" charset="-128"/>
                <a:cs typeface="ヒラギノ角ゴ Pro W3" charset="-128"/>
              </a:rPr>
              <a:t>Realfagsbiblioteket har fått midler fra Nasjonalbiblioteket til  prosjektet ”Realfagstermer og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a:t>
            </a:r>
            <a:r>
              <a:rPr lang="nb-NO" sz="1200" b="0" i="0" u="none" strike="noStrike" kern="1200" dirty="0" smtClean="0">
                <a:solidFill>
                  <a:schemeClr val="tx1"/>
                </a:solidFill>
                <a:effectLst/>
                <a:latin typeface="Arial" charset="0"/>
                <a:ea typeface="ヒラギノ角ゴ Pro W3" charset="-128"/>
                <a:cs typeface="ヒラギノ角ゴ Pro W3" charset="-128"/>
              </a:rPr>
              <a:t>”.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a:t>
            </a:r>
            <a:r>
              <a:rPr lang="nb-NO" sz="1200" b="0" i="0" u="none" strike="noStrike" kern="1200" dirty="0" smtClean="0">
                <a:solidFill>
                  <a:schemeClr val="tx1"/>
                </a:solidFill>
                <a:effectLst/>
                <a:latin typeface="Arial" charset="0"/>
                <a:ea typeface="ヒラギノ角ゴ Pro W3" charset="-128"/>
                <a:cs typeface="ヒラギノ角ゴ Pro W3" charset="-128"/>
              </a:rPr>
              <a:t> er bygget opp  ved Universitetsbiblioteket i Trondheim og består av kontrollerte termer innen teknikk og naturvitenskap.</a:t>
            </a:r>
            <a:r>
              <a:rPr lang="nb-NO" dirty="0" smtClean="0">
                <a:effectLst/>
              </a:rPr>
              <a:t/>
            </a:r>
            <a:br>
              <a:rPr lang="nb-NO" dirty="0" smtClean="0">
                <a:effectLst/>
              </a:rPr>
            </a:br>
            <a:r>
              <a:rPr lang="nb-NO" dirty="0" smtClean="0">
                <a:effectLst/>
              </a:rPr>
              <a:t/>
            </a:r>
            <a:br>
              <a:rPr lang="nb-NO" dirty="0" smtClean="0">
                <a:effectLst/>
              </a:rPr>
            </a:br>
            <a:r>
              <a:rPr lang="nb-NO" sz="1200" b="0" i="0" u="none" strike="noStrike" kern="1200" dirty="0" smtClean="0">
                <a:solidFill>
                  <a:schemeClr val="tx1"/>
                </a:solidFill>
                <a:effectLst/>
                <a:latin typeface="Arial" charset="0"/>
                <a:ea typeface="ヒラギノ角ゴ Pro W3" charset="-128"/>
                <a:cs typeface="ヒラギノ角ゴ Pro W3" charset="-128"/>
              </a:rPr>
              <a:t>Den mest åpenbare grunnen til å bygge broer til Trondheim og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a:t>
            </a:r>
            <a:r>
              <a:rPr lang="nb-NO" sz="1200" b="0" i="0" u="none" strike="noStrike" kern="1200" dirty="0" smtClean="0">
                <a:solidFill>
                  <a:schemeClr val="tx1"/>
                </a:solidFill>
                <a:effectLst/>
                <a:latin typeface="Arial" charset="0"/>
                <a:ea typeface="ヒラギノ角ゴ Pro W3" charset="-128"/>
                <a:cs typeface="ヒラギノ角ゴ Pro W3" charset="-128"/>
              </a:rPr>
              <a:t> er selvsagt at vi til dels har overlappende fagsamlinger, og dermed forventer en overlapp også i terminologien. Det er naturlig å søke samordning og idéutveksling med fagmiljøer som driver med det samme som oss  -  istedenfor å fortsette på hver vår tue. Det vil bl.a. kunne gi gevinster i forhold til ressursbruk for vedlikehold og videreutvikling av systemene på sikt.</a:t>
            </a:r>
            <a:r>
              <a:rPr lang="nb-NO" dirty="0" smtClean="0">
                <a:effectLst/>
              </a:rPr>
              <a:t/>
            </a:r>
            <a:br>
              <a:rPr lang="nb-NO" dirty="0" smtClean="0">
                <a:effectLst/>
              </a:rPr>
            </a:br>
            <a:r>
              <a:rPr lang="nb-NO" dirty="0" smtClean="0">
                <a:effectLst/>
              </a:rPr>
              <a:t/>
            </a:r>
            <a:br>
              <a:rPr lang="nb-NO" dirty="0" smtClean="0">
                <a:effectLst/>
              </a:rPr>
            </a:br>
            <a:r>
              <a:rPr lang="nb-NO" sz="1200" b="0" i="0" u="none" strike="noStrike" kern="1200" dirty="0" smtClean="0">
                <a:solidFill>
                  <a:schemeClr val="tx1"/>
                </a:solidFill>
                <a:effectLst/>
                <a:latin typeface="Arial" charset="0"/>
                <a:ea typeface="ヒラギノ角ゴ Pro W3" charset="-128"/>
                <a:cs typeface="ヒラギノ角ゴ Pro W3" charset="-128"/>
              </a:rPr>
              <a:t>Dette prosjektets mål er å teste en metode for å sammenlikne vokabularene for å se om det er grunnlag for gjensidig berikelse/utnyttelse – og om vokabularene EVENTUELT kan slås sammen til ett vokabular. Vi er interesserte i å høste erfaringer fra prosessen med tanke på om metoden senere kan brukes til å sammenlikne og eventuelt sammenkoble eller </a:t>
            </a:r>
            <a:r>
              <a:rPr lang="nb-NO" sz="1200" b="0" i="0" u="none" strike="noStrike" kern="1200" dirty="0" err="1" smtClean="0">
                <a:solidFill>
                  <a:schemeClr val="tx1"/>
                </a:solidFill>
                <a:effectLst/>
                <a:latin typeface="Arial" charset="0"/>
                <a:ea typeface="ヒラギノ角ゴ Pro W3" charset="-128"/>
                <a:cs typeface="ヒラギノ角ゴ Pro W3" charset="-128"/>
              </a:rPr>
              <a:t>sambruke</a:t>
            </a:r>
            <a:r>
              <a:rPr lang="nb-NO" sz="1200" b="0" i="0" u="none" strike="noStrike" kern="1200" dirty="0" smtClean="0">
                <a:solidFill>
                  <a:schemeClr val="tx1"/>
                </a:solidFill>
                <a:effectLst/>
                <a:latin typeface="Arial" charset="0"/>
                <a:ea typeface="ヒラギノ角ゴ Pro W3" charset="-128"/>
                <a:cs typeface="ヒラギノ角ゴ Pro W3" charset="-128"/>
              </a:rPr>
              <a:t>  andre norske emnesystemer senere.</a:t>
            </a:r>
            <a:r>
              <a:rPr lang="nb-NO" dirty="0" smtClean="0">
                <a:effectLst/>
              </a:rPr>
              <a:t/>
            </a:r>
            <a:br>
              <a:rPr lang="nb-NO" dirty="0" smtClean="0">
                <a:effectLst/>
              </a:rPr>
            </a:br>
            <a:r>
              <a:rPr lang="nb-NO" dirty="0" smtClean="0">
                <a:effectLst/>
              </a:rPr>
              <a:t/>
            </a:r>
            <a:br>
              <a:rPr lang="nb-NO" dirty="0" smtClean="0">
                <a:effectLst/>
              </a:rPr>
            </a:br>
            <a:r>
              <a:rPr lang="nb-NO" sz="1200" b="0" i="0" u="none" strike="noStrike" kern="1200" dirty="0" smtClean="0">
                <a:solidFill>
                  <a:schemeClr val="tx1"/>
                </a:solidFill>
                <a:effectLst/>
                <a:latin typeface="Arial" charset="0"/>
                <a:ea typeface="ヒラギノ角ゴ Pro W3" charset="-128"/>
                <a:cs typeface="ヒラギノ角ゴ Pro W3" charset="-128"/>
              </a:rPr>
              <a:t>Tanken er at vi kan berike hverandres vokabular ved  å forsøke å utnytte de to vokabularenes likheter og ulikheter til fordel for begge parter og ikke minst med tanke på  sluttbrukere og bibliotekarer som da vil kunne søke i forhåpentlig enda bedre og rikere vokabularer.</a:t>
            </a:r>
            <a:r>
              <a:rPr lang="nb-NO" dirty="0" smtClean="0">
                <a:effectLst/>
              </a:rPr>
              <a:t/>
            </a:r>
            <a:br>
              <a:rPr lang="nb-NO" dirty="0" smtClean="0">
                <a:effectLst/>
              </a:rPr>
            </a:br>
            <a:r>
              <a:rPr lang="nb-NO" dirty="0" smtClean="0">
                <a:effectLst/>
              </a:rPr>
              <a:t/>
            </a:r>
            <a:br>
              <a:rPr lang="nb-NO" dirty="0" smtClean="0">
                <a:effectLst/>
              </a:rPr>
            </a:br>
            <a:r>
              <a:rPr lang="nb-NO" sz="1200" b="0" i="0" u="none" strike="noStrike" kern="1200" dirty="0" smtClean="0">
                <a:solidFill>
                  <a:schemeClr val="tx1"/>
                </a:solidFill>
                <a:effectLst/>
                <a:latin typeface="Arial" charset="0"/>
                <a:ea typeface="ヒラギノ角ゴ Pro W3" charset="-128"/>
                <a:cs typeface="ヒラギノ角ゴ Pro W3" charset="-128"/>
              </a:rPr>
              <a:t>Prosjektgruppa vår er sammensatt av ulik kompetanse, og med representanter fra både</a:t>
            </a:r>
            <a:r>
              <a:rPr lang="nb-NO" sz="1200" b="0" i="0" u="none" strike="noStrike" kern="1200" baseline="0" dirty="0" smtClean="0">
                <a:solidFill>
                  <a:schemeClr val="tx1"/>
                </a:solidFill>
                <a:effectLst/>
                <a:latin typeface="Arial" charset="0"/>
                <a:ea typeface="ヒラギノ角ゴ Pro W3" charset="-128"/>
                <a:cs typeface="ヒラギノ角ゴ Pro W3" charset="-128"/>
              </a:rPr>
              <a:t> </a:t>
            </a:r>
            <a:r>
              <a:rPr lang="nb-NO" sz="1200" b="0" i="0" u="none" strike="noStrike" kern="1200" dirty="0" smtClean="0">
                <a:solidFill>
                  <a:schemeClr val="tx1"/>
                </a:solidFill>
                <a:effectLst/>
                <a:latin typeface="Arial" charset="0"/>
                <a:ea typeface="ヒラギノ角ゴ Pro W3" charset="-128"/>
                <a:cs typeface="ヒラギノ角ゴ Pro W3" charset="-128"/>
              </a:rPr>
              <a:t>Realfagsbiblioteket </a:t>
            </a:r>
            <a:r>
              <a:rPr lang="nb-NO" sz="1200" b="0" i="0" u="none" strike="noStrike" kern="1200" dirty="0" err="1" smtClean="0">
                <a:solidFill>
                  <a:schemeClr val="tx1"/>
                </a:solidFill>
                <a:effectLst/>
                <a:latin typeface="Arial" charset="0"/>
                <a:ea typeface="ヒラギノ角ゴ Pro W3" charset="-128"/>
                <a:cs typeface="ヒラギノ角ゴ Pro W3" charset="-128"/>
              </a:rPr>
              <a:t>Realfagsbiblioteket</a:t>
            </a:r>
            <a:r>
              <a:rPr lang="nb-NO" sz="1200" b="0" i="0" u="none" strike="noStrike" kern="1200" dirty="0" smtClean="0">
                <a:solidFill>
                  <a:schemeClr val="tx1"/>
                </a:solidFill>
                <a:effectLst/>
                <a:latin typeface="Arial" charset="0"/>
                <a:ea typeface="ヒラギノ角ゴ Pro W3" charset="-128"/>
                <a:cs typeface="ヒラギノ角ゴ Pro W3" charset="-128"/>
              </a:rPr>
              <a:t> og NTNU UB. 2 bibliotekarer med bl.a. emneord som arbeidsfelt, 3 fagreferenter som samlet gir kompetanse innen biologi, kjemi, informatikk, programmering og diverse klassifikasjon og </a:t>
            </a:r>
            <a:r>
              <a:rPr lang="nb-NO" sz="1200" b="0" i="0" u="none" strike="noStrike" kern="1200" dirty="0" err="1" smtClean="0">
                <a:solidFill>
                  <a:schemeClr val="tx1"/>
                </a:solidFill>
                <a:effectLst/>
                <a:latin typeface="Arial" charset="0"/>
                <a:ea typeface="ヒラギノ角ゴ Pro W3" charset="-128"/>
                <a:cs typeface="ヒラギノ角ゴ Pro W3" charset="-128"/>
              </a:rPr>
              <a:t>Dewey</a:t>
            </a:r>
            <a:r>
              <a:rPr lang="nb-NO" sz="1200" b="0" i="0" u="none" strike="noStrike" kern="1200" dirty="0" smtClean="0">
                <a:solidFill>
                  <a:schemeClr val="tx1"/>
                </a:solidFill>
                <a:effectLst/>
                <a:latin typeface="Arial" charset="0"/>
                <a:ea typeface="ヒラギノ角ゴ Pro W3" charset="-128"/>
                <a:cs typeface="ヒラギノ角ゴ Pro W3" charset="-128"/>
              </a:rPr>
              <a:t> m.m. + en utvikler med bakgrunn fra NTNU UB og med kompetanse både på bibliotek og semantisk web. </a:t>
            </a:r>
            <a:r>
              <a:rPr lang="nb-NO" dirty="0" smtClean="0">
                <a:effectLst/>
              </a:rPr>
              <a:t/>
            </a:r>
            <a:br>
              <a:rPr lang="nb-NO" dirty="0" smtClean="0">
                <a:effectLst/>
              </a:rPr>
            </a:br>
            <a:endParaRPr lang="nb-NO" sz="1200" b="0" i="0" u="none" strike="noStrike" kern="1200" dirty="0" smtClean="0">
              <a:solidFill>
                <a:schemeClr val="tx1"/>
              </a:solidFill>
              <a:effectLst/>
              <a:latin typeface="Arial" charset="0"/>
              <a:ea typeface="ヒラギノ角ゴ Pro W3" charset="-128"/>
              <a:cs typeface="ヒラギノ角ゴ Pro W3" charset="-128"/>
            </a:endParaRPr>
          </a:p>
          <a:p>
            <a:pPr fontAlgn="auto">
              <a:spcBef>
                <a:spcPts val="0"/>
              </a:spcBef>
              <a:spcAft>
                <a:spcPts val="0"/>
              </a:spcAft>
              <a:defRPr/>
            </a:pPr>
            <a:endParaRPr lang="nb-NO" sz="1200" b="0" i="0" u="none" strike="noStrike" kern="1200" dirty="0" smtClean="0">
              <a:solidFill>
                <a:schemeClr val="tx1"/>
              </a:solidFill>
              <a:effectLst/>
              <a:latin typeface="Arial" charset="0"/>
              <a:ea typeface="ヒラギノ角ゴ Pro W3" charset="-128"/>
              <a:cs typeface="ヒラギノ角ゴ Pro W3" charset="-128"/>
            </a:endParaRPr>
          </a:p>
          <a:p>
            <a:pPr fontAlgn="auto">
              <a:spcBef>
                <a:spcPts val="0"/>
              </a:spcBef>
              <a:spcAft>
                <a:spcPts val="0"/>
              </a:spcAft>
              <a:defRPr/>
            </a:pPr>
            <a:r>
              <a:rPr lang="nb-NO" sz="1200" b="0" i="0" u="none" strike="noStrike" kern="1200" dirty="0" smtClean="0">
                <a:solidFill>
                  <a:schemeClr val="tx1"/>
                </a:solidFill>
                <a:effectLst/>
                <a:latin typeface="Arial" charset="0"/>
                <a:ea typeface="ヒラギノ角ゴ Pro W3" charset="-128"/>
                <a:cs typeface="ヒラギノ角ゴ Pro W3" charset="-128"/>
              </a:rPr>
              <a:t>Utgangspunktet for å begynne brobyggingen  var kjente likheter og ulikheter mellom vokabularene som vi kunne snekre videre på. Her har vi satt opp eksempler på likheter og ulikheter. Dette er ingen uttømmende liste. Vi bestemte oss for å sammenligne vokabularene først og fremst med henblikk på hierarki, språk og relasjoner:</a:t>
            </a:r>
            <a:r>
              <a:rPr lang="nb-NO" dirty="0" smtClean="0">
                <a:effectLst/>
              </a:rPr>
              <a:t/>
            </a:r>
            <a:br>
              <a:rPr lang="nb-NO" dirty="0" smtClean="0">
                <a:effectLst/>
              </a:rPr>
            </a:br>
            <a:r>
              <a:rPr lang="nb-NO" dirty="0" smtClean="0">
                <a:effectLst/>
              </a:rPr>
              <a:t/>
            </a:r>
            <a:br>
              <a:rPr lang="nb-NO" dirty="0" smtClean="0">
                <a:effectLst/>
              </a:rPr>
            </a:br>
            <a:r>
              <a:rPr lang="nb-NO" sz="1200" b="0" i="0" u="none" strike="noStrike" kern="1200" dirty="0" smtClean="0">
                <a:solidFill>
                  <a:schemeClr val="tx1"/>
                </a:solidFill>
                <a:effectLst/>
                <a:latin typeface="Arial" charset="0"/>
                <a:ea typeface="ヒラギノ角ゴ Pro W3" charset="-128"/>
                <a:cs typeface="ヒラギノ角ゴ Pro W3" charset="-128"/>
              </a:rPr>
              <a:t>•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a:t>
            </a:r>
            <a:r>
              <a:rPr lang="nb-NO" sz="1200" b="0" i="0" u="none" strike="noStrike" kern="1200" dirty="0" smtClean="0">
                <a:solidFill>
                  <a:schemeClr val="tx1"/>
                </a:solidFill>
                <a:effectLst/>
                <a:latin typeface="Arial" charset="0"/>
                <a:ea typeface="ヒラギノ角ゴ Pro W3" charset="-128"/>
                <a:cs typeface="ヒラギノ角ゴ Pro W3" charset="-128"/>
              </a:rPr>
              <a:t> har en hierarkisk struktur med overordnede og underordnede termer, mens RT har en flat struktur.  Kan</a:t>
            </a:r>
            <a:r>
              <a:rPr lang="nb-NO" sz="1200" b="0" i="0" u="none" strike="noStrike" kern="1200" baseline="0" dirty="0" smtClean="0">
                <a:solidFill>
                  <a:schemeClr val="tx1"/>
                </a:solidFill>
                <a:effectLst/>
                <a:latin typeface="Arial" charset="0"/>
                <a:ea typeface="ヒラギノ角ゴ Pro W3" charset="-128"/>
                <a:cs typeface="ヒラギノ角ゴ Pro W3" charset="-128"/>
              </a:rPr>
              <a:t> RT dra nytte av </a:t>
            </a:r>
            <a:r>
              <a:rPr lang="nb-NO" sz="1200" b="0" i="0" u="none" strike="noStrike" kern="1200" baseline="0" dirty="0" err="1" smtClean="0">
                <a:solidFill>
                  <a:schemeClr val="tx1"/>
                </a:solidFill>
                <a:effectLst/>
                <a:latin typeface="Arial" charset="0"/>
                <a:ea typeface="ヒラギノ角ゴ Pro W3" charset="-128"/>
                <a:cs typeface="ヒラギノ角ゴ Pro W3" charset="-128"/>
              </a:rPr>
              <a:t>Tekords</a:t>
            </a:r>
            <a:r>
              <a:rPr lang="nb-NO" sz="1200" b="0" i="0" u="none" strike="noStrike" kern="1200" baseline="0" dirty="0" smtClean="0">
                <a:solidFill>
                  <a:schemeClr val="tx1"/>
                </a:solidFill>
                <a:effectLst/>
                <a:latin typeface="Arial" charset="0"/>
                <a:ea typeface="ヒラギノ角ゴ Pro W3" charset="-128"/>
                <a:cs typeface="ヒラギノ角ゴ Pro W3" charset="-128"/>
              </a:rPr>
              <a:t>  gjennomarbeidede struktur?</a:t>
            </a:r>
            <a:r>
              <a:rPr lang="nb-NO" sz="1200" b="0" i="0" u="none" strike="noStrike" kern="1200" dirty="0" smtClean="0">
                <a:solidFill>
                  <a:schemeClr val="tx1"/>
                </a:solidFill>
                <a:effectLst/>
                <a:latin typeface="Arial" charset="0"/>
                <a:ea typeface="ヒラギノ角ゴ Pro W3" charset="-128"/>
                <a:cs typeface="ヒラギノ角ゴ Pro W3" charset="-128"/>
              </a:rPr>
              <a:t> </a:t>
            </a:r>
          </a:p>
          <a:p>
            <a:pPr marL="171450" indent="-171450" fontAlgn="auto">
              <a:spcBef>
                <a:spcPts val="0"/>
              </a:spcBef>
              <a:spcAft>
                <a:spcPts val="0"/>
              </a:spcAft>
              <a:buFont typeface="Arial" pitchFamily="34" charset="0"/>
              <a:buChar char="•"/>
              <a:defRPr/>
            </a:pPr>
            <a:r>
              <a:rPr lang="nb-NO" dirty="0" smtClean="0"/>
              <a:t>Kan </a:t>
            </a:r>
            <a:r>
              <a:rPr lang="nb-NO" dirty="0" err="1" smtClean="0"/>
              <a:t>Tekord</a:t>
            </a:r>
            <a:r>
              <a:rPr lang="nb-NO" dirty="0" smtClean="0"/>
              <a:t> få nytte av våre engelske og latinske termer?</a:t>
            </a:r>
          </a:p>
          <a:p>
            <a:pPr marL="171450" indent="-171450" fontAlgn="auto">
              <a:spcBef>
                <a:spcPts val="0"/>
              </a:spcBef>
              <a:spcAft>
                <a:spcPts val="0"/>
              </a:spcAft>
              <a:buFont typeface="Arial" pitchFamily="34" charset="0"/>
              <a:buChar char="•"/>
              <a:defRPr/>
            </a:pPr>
            <a:r>
              <a:rPr lang="nb-NO" dirty="0" smtClean="0"/>
              <a:t>Har vi ulike synonymer og henvisninger vi kan dra gjensidig nytte av?</a:t>
            </a:r>
          </a:p>
          <a:p>
            <a:pPr fontAlgn="auto">
              <a:spcBef>
                <a:spcPts val="0"/>
              </a:spcBef>
              <a:spcAft>
                <a:spcPts val="0"/>
              </a:spcAft>
              <a:defRPr/>
            </a:pPr>
            <a:r>
              <a:rPr lang="nb-NO" sz="1200" b="0" i="0" u="none" strike="noStrike" kern="1200" dirty="0" smtClean="0">
                <a:solidFill>
                  <a:schemeClr val="tx1"/>
                </a:solidFill>
                <a:effectLst/>
                <a:latin typeface="Arial" charset="0"/>
                <a:ea typeface="ヒラギノ角ゴ Pro W3" charset="-128"/>
                <a:cs typeface="ヒラギノ角ゴ Pro W3" charset="-128"/>
              </a:rPr>
              <a:t> </a:t>
            </a:r>
            <a:r>
              <a:rPr lang="nb-NO" dirty="0" smtClean="0">
                <a:effectLst/>
              </a:rPr>
              <a:t/>
            </a:r>
            <a:br>
              <a:rPr lang="nb-NO" dirty="0" smtClean="0">
                <a:effectLst/>
              </a:rPr>
            </a:br>
            <a:r>
              <a:rPr lang="nb-NO" sz="1200" b="0" i="0" u="none" strike="noStrike" kern="1200" dirty="0" smtClean="0">
                <a:solidFill>
                  <a:schemeClr val="tx1"/>
                </a:solidFill>
                <a:effectLst/>
                <a:latin typeface="Arial" charset="0"/>
                <a:ea typeface="ヒラギノ角ゴ Pro W3" charset="-128"/>
                <a:cs typeface="ヒラギノ角ゴ Pro W3" charset="-128"/>
              </a:rPr>
              <a:t>Vi ønsket altså å utføre noen undersøkelser på overlappen mellom RT og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a:t>
            </a:r>
            <a:r>
              <a:rPr lang="nb-NO" sz="1200" b="0" i="0" u="none" strike="noStrike" kern="1200" dirty="0" smtClean="0">
                <a:solidFill>
                  <a:schemeClr val="tx1"/>
                </a:solidFill>
                <a:effectLst/>
                <a:latin typeface="Arial" charset="0"/>
                <a:ea typeface="ヒラギノ角ゴ Pro W3" charset="-128"/>
                <a:cs typeface="ヒラギノ角ゴ Pro W3" charset="-128"/>
              </a:rPr>
              <a:t>. Første skritt var å finne den overlappen. </a:t>
            </a:r>
            <a:r>
              <a:rPr lang="nb-NO" dirty="0" smtClean="0">
                <a:effectLst/>
              </a:rPr>
              <a:t/>
            </a:r>
            <a:br>
              <a:rPr lang="nb-NO" dirty="0" smtClean="0">
                <a:effectLst/>
              </a:rPr>
            </a:br>
            <a:r>
              <a:rPr lang="nb-NO" dirty="0" smtClean="0">
                <a:effectLst/>
              </a:rPr>
              <a:t/>
            </a:r>
            <a:br>
              <a:rPr lang="nb-NO" dirty="0" smtClean="0">
                <a:effectLst/>
              </a:rPr>
            </a:br>
            <a:endParaRPr lang="nb-NO" b="1" dirty="0" smtClean="0"/>
          </a:p>
          <a:p>
            <a:pPr fontAlgn="auto">
              <a:spcBef>
                <a:spcPts val="0"/>
              </a:spcBef>
              <a:spcAft>
                <a:spcPts val="0"/>
              </a:spcAft>
              <a:defRPr/>
            </a:pPr>
            <a:endParaRPr lang="nb-NO" b="1" dirty="0"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79D0310-478A-48C1-971B-2F0D5EB699CA}" type="slidenum">
              <a:rPr lang="nb-NO">
                <a:solidFill>
                  <a:srgbClr val="000000"/>
                </a:solidFill>
              </a:rPr>
              <a:pPr fontAlgn="base">
                <a:spcBef>
                  <a:spcPct val="0"/>
                </a:spcBef>
                <a:spcAft>
                  <a:spcPct val="0"/>
                </a:spcAft>
              </a:pPr>
              <a:t>6</a:t>
            </a:fld>
            <a:endParaRPr lang="nb-NO">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nb-NO" sz="1200" b="0" i="0" u="none" strike="noStrike" kern="1200" dirty="0" smtClean="0">
                <a:solidFill>
                  <a:schemeClr val="tx1"/>
                </a:solidFill>
                <a:effectLst/>
                <a:latin typeface="Arial" charset="0"/>
                <a:ea typeface="ヒラギノ角ゴ Pro W3" charset="-128"/>
                <a:cs typeface="ヒラギノ角ゴ Pro W3" charset="-128"/>
              </a:rPr>
              <a:t>For at vi skal kunne sammenlikne vokabularene må vi ha dem i et sammenliknbart format. Alle som har vært på Korg før har vel sett </a:t>
            </a:r>
            <a:r>
              <a:rPr lang="nb-NO" sz="1200" b="0" i="0" u="none" strike="noStrike" kern="1200" dirty="0" err="1" smtClean="0">
                <a:solidFill>
                  <a:schemeClr val="tx1"/>
                </a:solidFill>
                <a:effectLst/>
                <a:latin typeface="Arial" charset="0"/>
                <a:ea typeface="ヒラギノ角ゴ Pro W3" charset="-128"/>
                <a:cs typeface="ヒラギノ角ゴ Pro W3" charset="-128"/>
              </a:rPr>
              <a:t>linked</a:t>
            </a:r>
            <a:r>
              <a:rPr lang="nb-NO" sz="1200" b="0" i="0" u="none" strike="noStrike" kern="1200" dirty="0" smtClean="0">
                <a:solidFill>
                  <a:schemeClr val="tx1"/>
                </a:solidFill>
                <a:effectLst/>
                <a:latin typeface="Arial" charset="0"/>
                <a:ea typeface="ヒラギノ角ゴ Pro W3" charset="-128"/>
                <a:cs typeface="ヒラギノ角ゴ Pro W3" charset="-128"/>
              </a:rPr>
              <a:t> </a:t>
            </a:r>
            <a:r>
              <a:rPr lang="nb-NO" sz="1200" b="0" i="0" u="none" strike="noStrike" kern="1200" dirty="0" err="1" smtClean="0">
                <a:solidFill>
                  <a:schemeClr val="tx1"/>
                </a:solidFill>
                <a:effectLst/>
                <a:latin typeface="Arial" charset="0"/>
                <a:ea typeface="ヒラギノ角ゴ Pro W3" charset="-128"/>
                <a:cs typeface="ヒラギノ角ゴ Pro W3" charset="-128"/>
              </a:rPr>
              <a:t>open</a:t>
            </a:r>
            <a:r>
              <a:rPr lang="nb-NO" sz="1200" b="0" i="0" u="none" strike="noStrike" kern="1200" dirty="0" smtClean="0">
                <a:solidFill>
                  <a:schemeClr val="tx1"/>
                </a:solidFill>
                <a:effectLst/>
                <a:latin typeface="Arial" charset="0"/>
                <a:ea typeface="ヒラギノ角ゴ Pro W3" charset="-128"/>
                <a:cs typeface="ヒラギノ角ゴ Pro W3" charset="-128"/>
              </a:rPr>
              <a:t> data- og </a:t>
            </a:r>
            <a:r>
              <a:rPr lang="nb-NO" sz="1200" b="0" i="0" u="none" strike="noStrike" kern="1200" dirty="0" err="1" smtClean="0">
                <a:solidFill>
                  <a:schemeClr val="tx1"/>
                </a:solidFill>
                <a:effectLst/>
                <a:latin typeface="Arial" charset="0"/>
                <a:ea typeface="ヒラギノ角ゴ Pro W3" charset="-128"/>
                <a:cs typeface="ヒラギノ角ゴ Pro W3" charset="-128"/>
              </a:rPr>
              <a:t>rdf</a:t>
            </a:r>
            <a:r>
              <a:rPr lang="nb-NO" sz="1200" b="0" i="0" u="none" strike="noStrike" kern="1200" dirty="0" smtClean="0">
                <a:solidFill>
                  <a:schemeClr val="tx1"/>
                </a:solidFill>
                <a:effectLst/>
                <a:latin typeface="Arial" charset="0"/>
                <a:ea typeface="ヒラギノ角ゴ Pro W3" charset="-128"/>
                <a:cs typeface="ヒラギノ角ゴ Pro W3" charset="-128"/>
              </a:rPr>
              <a:t>-illustrasjoner, her er en til.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a:t>
            </a:r>
            <a:r>
              <a:rPr lang="nb-NO" sz="1200" b="0" i="0" u="none" strike="noStrike" kern="1200" dirty="0" smtClean="0">
                <a:solidFill>
                  <a:schemeClr val="tx1"/>
                </a:solidFill>
                <a:effectLst/>
                <a:latin typeface="Arial" charset="0"/>
                <a:ea typeface="ヒラギノ角ゴ Pro W3" charset="-128"/>
                <a:cs typeface="ヒラギノ角ゴ Pro W3" charset="-128"/>
              </a:rPr>
              <a:t> fantes allerede på nett som </a:t>
            </a:r>
            <a:r>
              <a:rPr lang="nb-NO" sz="1200" b="0" i="0" u="none" strike="noStrike" kern="1200" dirty="0" err="1" smtClean="0">
                <a:solidFill>
                  <a:schemeClr val="tx1"/>
                </a:solidFill>
                <a:effectLst/>
                <a:latin typeface="Arial" charset="0"/>
                <a:ea typeface="ヒラギノ角ゴ Pro W3" charset="-128"/>
                <a:cs typeface="ヒラギノ角ゴ Pro W3" charset="-128"/>
              </a:rPr>
              <a:t>rdf</a:t>
            </a:r>
            <a:r>
              <a:rPr lang="nb-NO" sz="1200" b="0" i="0" u="none" strike="noStrike" kern="1200" dirty="0" smtClean="0">
                <a:solidFill>
                  <a:schemeClr val="tx1"/>
                </a:solidFill>
                <a:effectLst/>
                <a:latin typeface="Arial" charset="0"/>
                <a:ea typeface="ヒラギノ角ゴ Pro W3" charset="-128"/>
                <a:cs typeface="ヒラギノ角ゴ Pro W3" charset="-128"/>
              </a:rPr>
              <a:t> før prosjektstart, så vi gjorde det samme med RT. Deretter tilpasset vi dem til SKOS, som er en standard for å beskrive emnevokabularer i </a:t>
            </a:r>
            <a:r>
              <a:rPr lang="nb-NO" sz="1200" b="0" i="0" u="none" strike="noStrike" kern="1200" dirty="0" err="1" smtClean="0">
                <a:solidFill>
                  <a:schemeClr val="tx1"/>
                </a:solidFill>
                <a:effectLst/>
                <a:latin typeface="Arial" charset="0"/>
                <a:ea typeface="ヒラギノ角ゴ Pro W3" charset="-128"/>
                <a:cs typeface="ヒラギノ角ゴ Pro W3" charset="-128"/>
              </a:rPr>
              <a:t>rdf</a:t>
            </a:r>
            <a:r>
              <a:rPr lang="nb-NO" sz="1200" b="0" i="0" u="none" strike="noStrike" kern="1200" dirty="0" smtClean="0">
                <a:solidFill>
                  <a:schemeClr val="tx1"/>
                </a:solidFill>
                <a:effectLst/>
                <a:latin typeface="Arial" charset="0"/>
                <a:ea typeface="ヒラギノ角ゴ Pro W3" charset="-128"/>
                <a:cs typeface="ヒラギノ角ゴ Pro W3" charset="-128"/>
              </a:rPr>
              <a:t>-format. </a:t>
            </a:r>
            <a:r>
              <a:rPr lang="nb-NO" dirty="0" smtClean="0"/>
              <a:t/>
            </a:r>
            <a:br>
              <a:rPr lang="nb-NO" dirty="0" smtClean="0"/>
            </a:br>
            <a:r>
              <a:rPr lang="nb-NO" dirty="0" smtClean="0"/>
              <a:t/>
            </a:r>
            <a:br>
              <a:rPr lang="nb-NO" dirty="0" smtClean="0"/>
            </a:br>
            <a:r>
              <a:rPr lang="nb-NO" sz="1200" b="0" i="0" u="none" strike="noStrike" kern="1200" dirty="0" smtClean="0">
                <a:solidFill>
                  <a:schemeClr val="tx1"/>
                </a:solidFill>
                <a:effectLst/>
                <a:latin typeface="Arial" charset="0"/>
                <a:ea typeface="ヒラギノ角ゴ Pro W3" charset="-128"/>
                <a:cs typeface="ヒラギノ角ゴ Pro W3" charset="-128"/>
              </a:rPr>
              <a:t>At vokabularene ligger ute som åpne data i dette formatet er det viktigste </a:t>
            </a:r>
            <a:r>
              <a:rPr lang="nb-NO" sz="1200" b="0" i="0" u="none" strike="noStrike" kern="1200" dirty="0" err="1" smtClean="0">
                <a:solidFill>
                  <a:schemeClr val="tx1"/>
                </a:solidFill>
                <a:effectLst/>
                <a:latin typeface="Arial" charset="0"/>
                <a:ea typeface="ヒラギノ角ゴ Pro W3" charset="-128"/>
                <a:cs typeface="ヒラギノ角ゴ Pro W3" charset="-128"/>
              </a:rPr>
              <a:t>verkøyet</a:t>
            </a:r>
            <a:r>
              <a:rPr lang="nb-NO" sz="1200" b="0" i="0" u="none" strike="noStrike" kern="1200" dirty="0" smtClean="0">
                <a:solidFill>
                  <a:schemeClr val="tx1"/>
                </a:solidFill>
                <a:effectLst/>
                <a:latin typeface="Arial" charset="0"/>
                <a:ea typeface="ヒラギノ角ゴ Pro W3" charset="-128"/>
                <a:cs typeface="ヒラギノ角ゴ Pro W3" charset="-128"/>
              </a:rPr>
              <a:t> i kassa for oss! Det er dette felles åpne formatet som gjør sammenlikningen av vokabularene mulig. Slik kan vi si at vi både tar fra og gir tilbake til webens verktøykasse: Vi kan bruke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Tekords</a:t>
            </a:r>
            <a:r>
              <a:rPr lang="nb-NO" sz="1200" b="0" i="0" u="none" strike="noStrike" kern="1200" dirty="0" smtClean="0">
                <a:solidFill>
                  <a:schemeClr val="tx1"/>
                </a:solidFill>
                <a:effectLst/>
                <a:latin typeface="Arial" charset="0"/>
                <a:ea typeface="ヒラギノ角ゴ Pro W3" charset="-128"/>
                <a:cs typeface="ヒラギノ角ゴ Pro W3" charset="-128"/>
              </a:rPr>
              <a:t> åpne data – og vi gir våre data til dem som vil bruke dem til noe.</a:t>
            </a:r>
            <a:r>
              <a:rPr lang="nb-NO" dirty="0" smtClean="0"/>
              <a:t/>
            </a:r>
            <a:br>
              <a:rPr lang="nb-NO" dirty="0" smtClean="0"/>
            </a:br>
            <a:r>
              <a:rPr lang="nb-NO" dirty="0" smtClean="0"/>
              <a:t/>
            </a:r>
            <a:br>
              <a:rPr lang="nb-NO" dirty="0" smtClean="0"/>
            </a:br>
            <a:r>
              <a:rPr lang="nb-NO" sz="1200" b="0" i="0" u="none" strike="noStrike" kern="1200" dirty="0" smtClean="0">
                <a:solidFill>
                  <a:schemeClr val="tx1"/>
                </a:solidFill>
                <a:effectLst/>
                <a:latin typeface="Arial" charset="0"/>
                <a:ea typeface="ヒラギノ角ゴ Pro W3" charset="-128"/>
                <a:cs typeface="ヒラギノ角ゴ Pro W3" charset="-128"/>
              </a:rPr>
              <a:t>Vi fikk for øvrig vite at vi var de eneste som hadde vist interesse for å bruke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Tekords</a:t>
            </a:r>
            <a:r>
              <a:rPr lang="nb-NO" sz="1200" b="0" i="0" u="none" strike="noStrike" kern="1200" dirty="0" smtClean="0">
                <a:solidFill>
                  <a:schemeClr val="tx1"/>
                </a:solidFill>
                <a:effectLst/>
                <a:latin typeface="Arial" charset="0"/>
                <a:ea typeface="ヒラギノ角ゴ Pro W3" charset="-128"/>
                <a:cs typeface="ヒラギノ角ゴ Pro W3" charset="-128"/>
              </a:rPr>
              <a:t> datasett… Flere må legge dataene sine ut – da kan det begynne å skje ting!</a:t>
            </a:r>
            <a:r>
              <a:rPr lang="nb-NO" dirty="0" smtClean="0"/>
              <a:t/>
            </a:r>
            <a:br>
              <a:rPr lang="nb-NO" dirty="0" smtClean="0"/>
            </a:br>
            <a:r>
              <a:rPr lang="nb-NO" dirty="0" smtClean="0"/>
              <a:t/>
            </a:r>
            <a:br>
              <a:rPr lang="nb-NO" dirty="0" smtClean="0"/>
            </a:br>
            <a:r>
              <a:rPr lang="nb-NO" sz="1200" b="0" i="0" u="none" strike="noStrike" kern="1200" dirty="0" smtClean="0">
                <a:solidFill>
                  <a:schemeClr val="tx1"/>
                </a:solidFill>
                <a:effectLst/>
                <a:latin typeface="Arial" charset="0"/>
                <a:ea typeface="ヒラギノ角ゴ Pro W3" charset="-128"/>
                <a:cs typeface="ヒラギノ角ゴ Pro W3" charset="-128"/>
              </a:rPr>
              <a:t>Men for å gjøre automatiske sammenligninger av disse to vokabularene med </a:t>
            </a:r>
            <a:r>
              <a:rPr lang="nb-NO" sz="1200" b="0" i="0" u="none" strike="noStrike" kern="1200" dirty="0" err="1" smtClean="0">
                <a:solidFill>
                  <a:schemeClr val="tx1"/>
                </a:solidFill>
                <a:effectLst/>
                <a:latin typeface="Arial" charset="0"/>
                <a:ea typeface="ヒラギノ角ゴ Pro W3" charset="-128"/>
                <a:cs typeface="ヒラギノ角ゴ Pro W3" charset="-128"/>
              </a:rPr>
              <a:t>ca</a:t>
            </a:r>
            <a:r>
              <a:rPr lang="nb-NO" sz="1200" b="0" i="0" u="none" strike="noStrike" kern="1200" dirty="0" smtClean="0">
                <a:solidFill>
                  <a:schemeClr val="tx1"/>
                </a:solidFill>
                <a:effectLst/>
                <a:latin typeface="Arial" charset="0"/>
                <a:ea typeface="ヒラギノ角ゴ Pro W3" charset="-128"/>
                <a:cs typeface="ヒラギノ角ゴ Pro W3" charset="-128"/>
              </a:rPr>
              <a:t> 15 000 emneord hver, trengte vi enda flere verktøy, og noen som kunne bruke dem. </a:t>
            </a:r>
            <a:r>
              <a:rPr lang="nb-NO" dirty="0" smtClean="0"/>
              <a:t/>
            </a:r>
            <a:br>
              <a:rPr lang="nb-NO" dirty="0" smtClean="0"/>
            </a:br>
            <a:r>
              <a:rPr lang="nb-NO" dirty="0" smtClean="0"/>
              <a:t/>
            </a:r>
            <a:br>
              <a:rPr lang="nb-NO" dirty="0" smtClean="0"/>
            </a:br>
            <a:r>
              <a:rPr lang="nb-NO" sz="1200" b="0" i="0" u="none" strike="noStrike" kern="1200" dirty="0" smtClean="0">
                <a:solidFill>
                  <a:schemeClr val="tx1"/>
                </a:solidFill>
                <a:effectLst/>
                <a:latin typeface="Arial" charset="0"/>
                <a:ea typeface="ヒラギノ角ゴ Pro W3" charset="-128"/>
                <a:cs typeface="ヒラギノ角ゴ Pro W3" charset="-128"/>
              </a:rPr>
              <a:t>Rurik brukte SILK Link </a:t>
            </a:r>
            <a:r>
              <a:rPr lang="nb-NO" sz="1200" b="0" i="0" u="none" strike="noStrike" kern="1200" dirty="0" err="1" smtClean="0">
                <a:solidFill>
                  <a:schemeClr val="tx1"/>
                </a:solidFill>
                <a:effectLst/>
                <a:latin typeface="Arial" charset="0"/>
                <a:ea typeface="ヒラギノ角ゴ Pro W3" charset="-128"/>
                <a:cs typeface="ヒラギノ角ゴ Pro W3" charset="-128"/>
              </a:rPr>
              <a:t>discovery</a:t>
            </a:r>
            <a:r>
              <a:rPr lang="nb-NO" sz="1200" b="0" i="0" u="none" strike="noStrike" kern="1200" dirty="0" smtClean="0">
                <a:solidFill>
                  <a:schemeClr val="tx1"/>
                </a:solidFill>
                <a:effectLst/>
                <a:latin typeface="Arial" charset="0"/>
                <a:ea typeface="ヒラギノ角ゴ Pro W3" charset="-128"/>
                <a:cs typeface="ヒラギノ角ゴ Pro W3" charset="-128"/>
              </a:rPr>
              <a:t> </a:t>
            </a:r>
            <a:r>
              <a:rPr lang="nb-NO" sz="1200" b="0" i="0" u="none" strike="noStrike" kern="1200" dirty="0" err="1" smtClean="0">
                <a:solidFill>
                  <a:schemeClr val="tx1"/>
                </a:solidFill>
                <a:effectLst/>
                <a:latin typeface="Arial" charset="0"/>
                <a:ea typeface="ヒラギノ角ゴ Pro W3" charset="-128"/>
                <a:cs typeface="ヒラギノ角ゴ Pro W3" charset="-128"/>
              </a:rPr>
              <a:t>framework</a:t>
            </a:r>
            <a:r>
              <a:rPr lang="nb-NO" sz="1200" b="0" i="0" u="none" strike="noStrike" kern="1200" dirty="0" smtClean="0">
                <a:solidFill>
                  <a:schemeClr val="tx1"/>
                </a:solidFill>
                <a:effectLst/>
                <a:latin typeface="Arial" charset="0"/>
                <a:ea typeface="ヒラギノ角ゴ Pro W3" charset="-128"/>
                <a:cs typeface="ヒラギノ角ゴ Pro W3" charset="-128"/>
              </a:rPr>
              <a:t> &lt;http://wifo5-03.informatik.uni-mannheim.de/</a:t>
            </a:r>
            <a:r>
              <a:rPr lang="nb-NO" sz="1200" b="0" i="0" u="none" strike="noStrike" kern="1200" dirty="0" err="1" smtClean="0">
                <a:solidFill>
                  <a:schemeClr val="tx1"/>
                </a:solidFill>
                <a:effectLst/>
                <a:latin typeface="Arial" charset="0"/>
                <a:ea typeface="ヒラギノ角ゴ Pro W3" charset="-128"/>
                <a:cs typeface="ヒラギノ角ゴ Pro W3" charset="-128"/>
              </a:rPr>
              <a:t>bizer</a:t>
            </a:r>
            <a:r>
              <a:rPr lang="nb-NO" sz="1200" b="0" i="0" u="none" strike="noStrike" kern="1200" dirty="0" smtClean="0">
                <a:solidFill>
                  <a:schemeClr val="tx1"/>
                </a:solidFill>
                <a:effectLst/>
                <a:latin typeface="Arial" charset="0"/>
                <a:ea typeface="ヒラギノ角ゴ Pro W3" charset="-128"/>
                <a:cs typeface="ヒラギノ角ゴ Pro W3" charset="-128"/>
              </a:rPr>
              <a:t>/</a:t>
            </a:r>
            <a:r>
              <a:rPr lang="nb-NO" sz="1200" b="0" i="0" u="none" strike="noStrike" kern="1200" dirty="0" err="1" smtClean="0">
                <a:solidFill>
                  <a:schemeClr val="tx1"/>
                </a:solidFill>
                <a:effectLst/>
                <a:latin typeface="Arial" charset="0"/>
                <a:ea typeface="ヒラギノ角ゴ Pro W3" charset="-128"/>
                <a:cs typeface="ヒラギノ角ゴ Pro W3" charset="-128"/>
              </a:rPr>
              <a:t>silk</a:t>
            </a:r>
            <a:r>
              <a:rPr lang="nb-NO" sz="1200" b="0" i="0" u="none" strike="noStrike" kern="1200" dirty="0" smtClean="0">
                <a:solidFill>
                  <a:schemeClr val="tx1"/>
                </a:solidFill>
                <a:effectLst/>
                <a:latin typeface="Arial" charset="0"/>
                <a:ea typeface="ヒラギノ角ゴ Pro W3" charset="-128"/>
                <a:cs typeface="ヒラギノ角ゴ Pro W3" charset="-128"/>
              </a:rPr>
              <a:t>/&gt;, et rammeverk for å finne relasjoner mellom </a:t>
            </a:r>
            <a:r>
              <a:rPr lang="nb-NO" sz="1200" b="0" i="0" u="none" strike="noStrike" kern="1200" dirty="0" err="1" smtClean="0">
                <a:solidFill>
                  <a:schemeClr val="tx1"/>
                </a:solidFill>
                <a:effectLst/>
                <a:latin typeface="Arial" charset="0"/>
                <a:ea typeface="ヒラギノ角ゴ Pro W3" charset="-128"/>
                <a:cs typeface="ヒラギノ角ゴ Pro W3" charset="-128"/>
              </a:rPr>
              <a:t>linked</a:t>
            </a:r>
            <a:r>
              <a:rPr lang="nb-NO" sz="1200" b="0" i="0" u="none" strike="noStrike" kern="1200" dirty="0" smtClean="0">
                <a:solidFill>
                  <a:schemeClr val="tx1"/>
                </a:solidFill>
                <a:effectLst/>
                <a:latin typeface="Arial" charset="0"/>
                <a:ea typeface="ヒラギノ角ゴ Pro W3" charset="-128"/>
                <a:cs typeface="ヒラギノ角ゴ Pro W3" charset="-128"/>
              </a:rPr>
              <a:t> data datasett ved hjelp av sammenligningsalgoritmer. Etter litt prøving av ulike sammenligningsalgoritmer ble distanse-algoritmen </a:t>
            </a:r>
            <a:r>
              <a:rPr lang="nb-NO" sz="1200" b="0" i="0" u="none" strike="noStrike" kern="1200" dirty="0" err="1" smtClean="0">
                <a:solidFill>
                  <a:schemeClr val="tx1"/>
                </a:solidFill>
                <a:effectLst/>
                <a:latin typeface="Arial" charset="0"/>
                <a:ea typeface="ヒラギノ角ゴ Pro W3" charset="-128"/>
                <a:cs typeface="ヒラギノ角ゴ Pro W3" charset="-128"/>
              </a:rPr>
              <a:t>Jaro</a:t>
            </a:r>
            <a:r>
              <a:rPr lang="nb-NO" sz="1200" b="0" i="0" u="none" strike="noStrike" kern="1200" dirty="0" smtClean="0">
                <a:solidFill>
                  <a:schemeClr val="tx1"/>
                </a:solidFill>
                <a:effectLst/>
                <a:latin typeface="Arial" charset="0"/>
                <a:ea typeface="ヒラギノ角ゴ Pro W3" charset="-128"/>
                <a:cs typeface="ヒラギノ角ゴ Pro W3" charset="-128"/>
              </a:rPr>
              <a:t> valgt. Det er en algoritme som brukes for å måle likheten mellom to tekststrenger.</a:t>
            </a:r>
            <a:r>
              <a:rPr lang="nb-NO" dirty="0" smtClean="0"/>
              <a:t/>
            </a:r>
            <a:br>
              <a:rPr lang="nb-NO" dirty="0" smtClean="0"/>
            </a:br>
            <a:r>
              <a:rPr lang="nb-NO" dirty="0" smtClean="0"/>
              <a:t/>
            </a:r>
            <a:br>
              <a:rPr lang="nb-NO" dirty="0" smtClean="0"/>
            </a:br>
            <a:r>
              <a:rPr lang="nb-NO" sz="1200" b="0" i="0" u="none" strike="noStrike" kern="1200" dirty="0" smtClean="0">
                <a:solidFill>
                  <a:schemeClr val="tx1"/>
                </a:solidFill>
                <a:effectLst/>
                <a:latin typeface="Arial" charset="0"/>
                <a:ea typeface="ヒラギノ角ゴ Pro W3" charset="-128"/>
                <a:cs typeface="ヒラギノ角ゴ Pro W3" charset="-128"/>
              </a:rPr>
              <a:t>Fremgangsmåten for oss var i utgangspunkt å laste opp de to datasettene og kjøre sammenligninger av begrepene fra dem. Og nå må vi holde tunga rett i munnen: Begge vokabularene opererer med foretrukne termer og synonymer til disse. Det betyr jo at ett og samme emnebegrep kan betegnes med ulike termer i de to vokabularene. For eksempel lysbehandling og fototerapi. Samme begrep, men ikke samme foretrukne term. For å fange opp dette ble det kjørt sammenligninger av alle termer, både foretrukne og ikke-foretrukne, i begge retninger (RT&lt;--&gt;TO). </a:t>
            </a:r>
            <a:r>
              <a:rPr lang="nb-NO" dirty="0" smtClean="0"/>
              <a:t/>
            </a:r>
            <a:br>
              <a:rPr lang="nb-NO" dirty="0" smtClean="0"/>
            </a:br>
            <a:r>
              <a:rPr lang="nb-NO" dirty="0" smtClean="0"/>
              <a:t/>
            </a:r>
            <a:br>
              <a:rPr lang="nb-NO" dirty="0" smtClean="0"/>
            </a:br>
            <a:r>
              <a:rPr lang="nb-NO" sz="1200" b="0" i="0" u="none" strike="noStrike" kern="1200" dirty="0" smtClean="0">
                <a:solidFill>
                  <a:schemeClr val="tx1"/>
                </a:solidFill>
                <a:effectLst/>
                <a:latin typeface="Arial" charset="0"/>
                <a:ea typeface="ヒラギノ角ゴ Pro W3" charset="-128"/>
                <a:cs typeface="ヒラギノ角ゴ Pro W3" charset="-128"/>
              </a:rPr>
              <a:t>En god del skjer altså maskinelt, men så må det selvsagt også intellektuelt arbeid til. Vi var veldig spente på hva den automatiske sammenlikningen ville gi oss og hvor mye vi eventuelt måtte gjøre intellektuelt.</a:t>
            </a:r>
            <a:r>
              <a:rPr lang="nb-NO" dirty="0" smtClean="0"/>
              <a:t/>
            </a:r>
            <a:br>
              <a:rPr lang="nb-NO" dirty="0" smtClean="0"/>
            </a:br>
            <a:endParaRPr lang="nb-NO" dirty="0" smtClean="0"/>
          </a:p>
          <a:p>
            <a:pPr>
              <a:spcBef>
                <a:spcPct val="0"/>
              </a:spcBef>
            </a:pPr>
            <a:endParaRPr lang="en-US" dirty="0" smtClean="0">
              <a:ea typeface="MS PGothic" pitchFamily="34" charset="-128"/>
            </a:endParaRP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17A6881-6927-4887-8BA0-F42B0006C7CA}" type="slidenum">
              <a:rPr lang="nb-NO">
                <a:solidFill>
                  <a:srgbClr val="000000"/>
                </a:solidFill>
                <a:latin typeface="Arial" pitchFamily="34" charset="0"/>
                <a:ea typeface="MS PGothic" pitchFamily="34" charset="-128"/>
              </a:rPr>
              <a:pPr fontAlgn="base">
                <a:spcBef>
                  <a:spcPct val="0"/>
                </a:spcBef>
                <a:spcAft>
                  <a:spcPct val="0"/>
                </a:spcAft>
              </a:pPr>
              <a:t>7</a:t>
            </a:fld>
            <a:endParaRPr lang="nb-NO">
              <a:solidFill>
                <a:srgbClr val="000000"/>
              </a:solidFill>
              <a:latin typeface="Arial" pitchFamily="34" charset="0"/>
              <a:ea typeface="MS PGothic"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 name="Notes Placeholder 2"/>
          <p:cNvSpPr>
            <a:spLocks noGrp="1"/>
          </p:cNvSpPr>
          <p:nvPr>
            <p:ph type="body" idx="1"/>
          </p:nvPr>
        </p:nvSpPr>
        <p:spPr/>
        <p:txBody>
          <a:bodyPr/>
          <a:lstStyle/>
          <a:p>
            <a:pPr eaLnBrk="1" hangingPunct="1">
              <a:defRPr/>
            </a:pPr>
            <a:r>
              <a:rPr lang="nb-NO" sz="1200" b="0" i="0" u="none" strike="noStrike" kern="1200" dirty="0" smtClean="0">
                <a:solidFill>
                  <a:schemeClr val="tx1"/>
                </a:solidFill>
                <a:effectLst/>
                <a:latin typeface="Arial" charset="0"/>
                <a:ea typeface="ヒラギノ角ゴ Pro W3" charset="-128"/>
                <a:cs typeface="ヒラギノ角ゴ Pro W3" charset="-128"/>
              </a:rPr>
              <a:t>Den automatiske sammenlikningen resulterte i 4393 ordpar som var like (også kalt  </a:t>
            </a:r>
            <a:r>
              <a:rPr lang="nb-NO" sz="1200" b="0" i="0" u="none" strike="noStrike" kern="1200" dirty="0" err="1" smtClean="0">
                <a:solidFill>
                  <a:schemeClr val="tx1"/>
                </a:solidFill>
                <a:effectLst/>
                <a:latin typeface="Arial" charset="0"/>
                <a:ea typeface="ヒラギノ角ゴ Pro W3" charset="-128"/>
                <a:cs typeface="ヒラギノ角ゴ Pro W3" charset="-128"/>
              </a:rPr>
              <a:t>Exact</a:t>
            </a:r>
            <a:r>
              <a:rPr lang="nb-NO" sz="1200" b="0" i="0" u="none" strike="noStrike" kern="1200" dirty="0" smtClean="0">
                <a:solidFill>
                  <a:schemeClr val="tx1"/>
                </a:solidFill>
                <a:effectLst/>
                <a:latin typeface="Arial" charset="0"/>
                <a:ea typeface="ヒラギノ角ゴ Pro W3" charset="-128"/>
                <a:cs typeface="ヒラギノ角ゴ Pro W3" charset="-128"/>
              </a:rPr>
              <a:t> Matches) eller nesten like ( </a:t>
            </a:r>
            <a:r>
              <a:rPr lang="nb-NO" sz="1200" b="0" i="0" u="none" strike="noStrike" kern="1200" dirty="0" err="1" smtClean="0">
                <a:solidFill>
                  <a:schemeClr val="tx1"/>
                </a:solidFill>
                <a:effectLst/>
                <a:latin typeface="Arial" charset="0"/>
                <a:ea typeface="ヒラギノ角ゴ Pro W3" charset="-128"/>
                <a:cs typeface="ヒラギノ角ゴ Pro W3" charset="-128"/>
              </a:rPr>
              <a:t>NearMatches</a:t>
            </a:r>
            <a:r>
              <a:rPr lang="nb-NO" sz="1200" b="0" i="0" u="none" strike="noStrike" kern="1200" dirty="0" smtClean="0">
                <a:solidFill>
                  <a:schemeClr val="tx1"/>
                </a:solidFill>
                <a:effectLst/>
                <a:latin typeface="Arial" charset="0"/>
                <a:ea typeface="ヒラギノ角ゴ Pro W3" charset="-128"/>
                <a:cs typeface="ヒラギノ角ゴ Pro W3" charset="-128"/>
              </a:rPr>
              <a:t>), noe som vi anså som et godt utgangspunkt for å jobbe videre.</a:t>
            </a:r>
            <a:r>
              <a:rPr lang="nb-NO" dirty="0" smtClean="0">
                <a:effectLst/>
              </a:rPr>
              <a:t/>
            </a:r>
            <a:br>
              <a:rPr lang="nb-NO" dirty="0" smtClean="0">
                <a:effectLst/>
              </a:rPr>
            </a:br>
            <a:r>
              <a:rPr lang="nb-NO" dirty="0" smtClean="0">
                <a:effectLst/>
              </a:rPr>
              <a:t/>
            </a:r>
            <a:br>
              <a:rPr lang="nb-NO" dirty="0" smtClean="0">
                <a:effectLst/>
              </a:rPr>
            </a:br>
            <a:r>
              <a:rPr lang="nb-NO" sz="1200" b="0" i="0" u="none" strike="noStrike" kern="1200" dirty="0" smtClean="0">
                <a:solidFill>
                  <a:schemeClr val="tx1"/>
                </a:solidFill>
                <a:effectLst/>
                <a:latin typeface="Arial" charset="0"/>
                <a:ea typeface="ヒラギノ角ゴ Pro W3" charset="-128"/>
                <a:cs typeface="ヒラギノ角ゴ Pro W3" charset="-128"/>
              </a:rPr>
              <a:t>Ettersom den automatiske sammenlikningen hadde et nøyaktighetskriterium på 95% eller mer,  var ikke alle termer i  lista </a:t>
            </a:r>
            <a:r>
              <a:rPr lang="nb-NO" sz="1200" b="0" i="0" u="none" strike="noStrike" kern="1200" dirty="0" err="1" smtClean="0">
                <a:solidFill>
                  <a:schemeClr val="tx1"/>
                </a:solidFill>
                <a:effectLst/>
                <a:latin typeface="Arial" charset="0"/>
                <a:ea typeface="ヒラギノ角ゴ Pro W3" charset="-128"/>
                <a:cs typeface="ヒラギノ角ゴ Pro W3" charset="-128"/>
              </a:rPr>
              <a:t>ExactMatces</a:t>
            </a:r>
            <a:r>
              <a:rPr lang="nb-NO" sz="1200" b="0" i="0" u="none" strike="noStrike" kern="1200" dirty="0" smtClean="0">
                <a:solidFill>
                  <a:schemeClr val="tx1"/>
                </a:solidFill>
                <a:effectLst/>
                <a:latin typeface="Arial" charset="0"/>
                <a:ea typeface="ヒラギノ角ゴ Pro W3" charset="-128"/>
                <a:cs typeface="ヒラギノ角ゴ Pro W3" charset="-128"/>
              </a:rPr>
              <a:t> 100% like. Termene som ikke hadde 100% ordlikhet  ble skilt ut i en egen liste og gjennomgått manuelt. </a:t>
            </a:r>
            <a:r>
              <a:rPr lang="nb-NO" sz="1200" b="0" i="0" u="none" strike="noStrike" kern="1200" dirty="0" err="1" smtClean="0">
                <a:solidFill>
                  <a:schemeClr val="tx1"/>
                </a:solidFill>
                <a:effectLst/>
                <a:latin typeface="Arial" charset="0"/>
                <a:ea typeface="ヒラギノ角ゴ Pro W3" charset="-128"/>
                <a:cs typeface="ヒラギノ角ゴ Pro W3" charset="-128"/>
              </a:rPr>
              <a:t>NearMatches</a:t>
            </a:r>
            <a:r>
              <a:rPr lang="nb-NO" sz="1200" b="0" i="0" u="none" strike="noStrike" kern="1200" dirty="0" smtClean="0">
                <a:solidFill>
                  <a:schemeClr val="tx1"/>
                </a:solidFill>
                <a:effectLst/>
                <a:latin typeface="Arial" charset="0"/>
                <a:ea typeface="ヒラギノ角ゴ Pro W3" charset="-128"/>
                <a:cs typeface="ヒラギノ角ゴ Pro W3" charset="-128"/>
              </a:rPr>
              <a:t> (de </a:t>
            </a:r>
            <a:r>
              <a:rPr lang="nb-NO" sz="1200" b="0" i="0" u="none" strike="noStrike" kern="1200" dirty="0" smtClean="0">
                <a:solidFill>
                  <a:schemeClr val="tx1"/>
                </a:solidFill>
                <a:effectLst/>
                <a:latin typeface="Arial" charset="0"/>
                <a:ea typeface="ヒラギノ角ゴ Pro W3" charset="-128"/>
                <a:cs typeface="ヒラギノ角ゴ Pro W3" charset="-128"/>
              </a:rPr>
              <a:t>nesten </a:t>
            </a:r>
            <a:r>
              <a:rPr lang="nb-NO" sz="1200" b="0" i="0" u="none" strike="noStrike" kern="1200" dirty="0" smtClean="0">
                <a:solidFill>
                  <a:schemeClr val="tx1"/>
                </a:solidFill>
                <a:effectLst/>
                <a:latin typeface="Arial" charset="0"/>
                <a:ea typeface="ヒラギノ角ゴ Pro W3" charset="-128"/>
                <a:cs typeface="ヒラギノ角ゴ Pro W3" charset="-128"/>
              </a:rPr>
              <a:t>like) gikk vi også igjennom manuelt. Vi aksepterte like termer med J og forkastet ulike med N. De </a:t>
            </a:r>
            <a:r>
              <a:rPr lang="nb-NO" sz="1200" b="0" i="0" u="sng" kern="1200" dirty="0" smtClean="0">
                <a:solidFill>
                  <a:schemeClr val="tx1"/>
                </a:solidFill>
                <a:effectLst/>
                <a:latin typeface="Arial" charset="0"/>
                <a:ea typeface="ヒラギノ角ゴ Pro W3" charset="-128"/>
                <a:cs typeface="ヒラギノ角ゴ Pro W3" charset="-128"/>
              </a:rPr>
              <a:t>virkelige</a:t>
            </a:r>
            <a:r>
              <a:rPr lang="nb-NO" sz="1200" b="0" i="0" u="none" strike="noStrike" kern="1200" dirty="0" smtClean="0">
                <a:solidFill>
                  <a:schemeClr val="tx1"/>
                </a:solidFill>
                <a:effectLst/>
                <a:latin typeface="Arial" charset="0"/>
                <a:ea typeface="ヒラギノ角ゴ Pro W3" charset="-128"/>
                <a:cs typeface="ヒラギノ角ゴ Pro W3" charset="-128"/>
              </a:rPr>
              <a:t> </a:t>
            </a:r>
            <a:r>
              <a:rPr lang="nb-NO" sz="1200" b="0" i="0" u="none" strike="noStrike" kern="1200" dirty="0" err="1" smtClean="0">
                <a:solidFill>
                  <a:schemeClr val="tx1"/>
                </a:solidFill>
                <a:effectLst/>
                <a:latin typeface="Arial" charset="0"/>
                <a:ea typeface="ヒラギノ角ゴ Pro W3" charset="-128"/>
                <a:cs typeface="ヒラギノ角ゴ Pro W3" charset="-128"/>
              </a:rPr>
              <a:t>Exactmatches</a:t>
            </a:r>
            <a:r>
              <a:rPr lang="nb-NO" sz="1200" b="0" i="0" u="none" strike="noStrike" kern="1200" dirty="0" smtClean="0">
                <a:solidFill>
                  <a:schemeClr val="tx1"/>
                </a:solidFill>
                <a:effectLst/>
                <a:latin typeface="Arial" charset="0"/>
                <a:ea typeface="ヒラギノ角ゴ Pro W3" charset="-128"/>
                <a:cs typeface="ヒラギノ角ゴ Pro W3" charset="-128"/>
              </a:rPr>
              <a:t>, altså de som har 100% tegnlikhet, er automatisk akseptert.</a:t>
            </a:r>
            <a:r>
              <a:rPr lang="nb-NO" dirty="0" smtClean="0">
                <a:effectLst/>
              </a:rPr>
              <a:t/>
            </a:r>
            <a:br>
              <a:rPr lang="nb-NO" dirty="0" smtClean="0">
                <a:effectLst/>
              </a:rPr>
            </a:br>
            <a:r>
              <a:rPr lang="nb-NO" sz="1200" b="0" i="0" u="none" strike="noStrike" kern="1200" dirty="0" smtClean="0">
                <a:solidFill>
                  <a:schemeClr val="tx1"/>
                </a:solidFill>
                <a:effectLst/>
                <a:latin typeface="Arial" charset="0"/>
                <a:ea typeface="ヒラギノ角ゴ Pro W3" charset="-128"/>
                <a:cs typeface="ヒラギノ角ゴ Pro W3" charset="-128"/>
              </a:rPr>
              <a:t>Vi endte opp med 3397 JA, 994 NEI, 2 uten ja eller nei.</a:t>
            </a:r>
            <a:r>
              <a:rPr lang="nb-NO" dirty="0" smtClean="0">
                <a:effectLst/>
              </a:rPr>
              <a:t/>
            </a:r>
            <a:br>
              <a:rPr lang="nb-NO" dirty="0" smtClean="0">
                <a:effectLst/>
              </a:rPr>
            </a:br>
            <a:r>
              <a:rPr lang="nb-NO" dirty="0" smtClean="0">
                <a:effectLst/>
              </a:rPr>
              <a:t/>
            </a:r>
            <a:br>
              <a:rPr lang="nb-NO" dirty="0" smtClean="0">
                <a:effectLst/>
              </a:rPr>
            </a:br>
            <a:endParaRPr lang="nb-NO" dirty="0" smtClean="0"/>
          </a:p>
        </p:txBody>
      </p:sp>
      <p:sp>
        <p:nvSpPr>
          <p:cNvPr id="4" name="Slide Number Placeholder 3"/>
          <p:cNvSpPr>
            <a:spLocks noGrp="1"/>
          </p:cNvSpPr>
          <p:nvPr>
            <p:ph type="sldNum" sz="quarter" idx="5"/>
          </p:nvPr>
        </p:nvSpPr>
        <p:spPr/>
        <p:txBody>
          <a:bodyPr/>
          <a:lstStyle/>
          <a:p>
            <a:pPr>
              <a:defRPr/>
            </a:pPr>
            <a:fld id="{DC47B47B-BF8C-4E94-95B4-89491AC7EB55}" type="slidenum">
              <a:rPr lang="nb-NO" smtClean="0"/>
              <a:pPr>
                <a:defRPr/>
              </a:pPr>
              <a:t>8</a:t>
            </a:fld>
            <a:endParaRPr lang="nb-NO"/>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Her er et eksempel på manuell gjennomgang</a:t>
            </a:r>
            <a:r>
              <a:rPr lang="nb-NO" baseline="0" dirty="0" smtClean="0"/>
              <a:t> av ordlista  fra </a:t>
            </a:r>
            <a:r>
              <a:rPr lang="nb-NO" baseline="0" dirty="0" err="1" smtClean="0"/>
              <a:t>Exactmatches</a:t>
            </a:r>
            <a:r>
              <a:rPr lang="nb-NO" baseline="0" dirty="0" smtClean="0"/>
              <a:t> der ordene ikke var helt like. Vi ser her for eksempel at vi sier Ja til at biodiversitet og biologisk mangfold er det samme. Ja til  at </a:t>
            </a:r>
            <a:r>
              <a:rPr lang="nb-NO" baseline="0" dirty="0" err="1" smtClean="0"/>
              <a:t>biomatematikk</a:t>
            </a:r>
            <a:r>
              <a:rPr lang="nb-NO" baseline="0" dirty="0" smtClean="0"/>
              <a:t> og matematisk biologi betyr det samme men nei til for eksempel Biller og Briller --- og  Bobler og Bobiler!</a:t>
            </a:r>
            <a:endParaRPr lang="nb-NO" dirty="0"/>
          </a:p>
        </p:txBody>
      </p:sp>
      <p:sp>
        <p:nvSpPr>
          <p:cNvPr id="4" name="Slide Number Placeholder 3"/>
          <p:cNvSpPr>
            <a:spLocks noGrp="1"/>
          </p:cNvSpPr>
          <p:nvPr>
            <p:ph type="sldNum" sz="quarter" idx="10"/>
          </p:nvPr>
        </p:nvSpPr>
        <p:spPr/>
        <p:txBody>
          <a:bodyPr/>
          <a:lstStyle/>
          <a:p>
            <a:pPr>
              <a:defRPr/>
            </a:pPr>
            <a:fld id="{6AB6F459-A099-494E-B5BE-93962179BAA0}" type="slidenum">
              <a:rPr lang="nb-NO" smtClean="0"/>
              <a:pPr>
                <a:defRPr/>
              </a:pPr>
              <a:t>9</a:t>
            </a:fld>
            <a:endParaRPr lang="nb-NO"/>
          </a:p>
        </p:txBody>
      </p:sp>
    </p:spTree>
    <p:extLst>
      <p:ext uri="{BB962C8B-B14F-4D97-AF65-F5344CB8AC3E}">
        <p14:creationId xmlns:p14="http://schemas.microsoft.com/office/powerpoint/2010/main" xmlns="" val="2375337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Her er et utsnitt fra </a:t>
            </a:r>
            <a:r>
              <a:rPr lang="nb-NO" dirty="0" err="1" smtClean="0"/>
              <a:t>Nearmatches</a:t>
            </a:r>
            <a:r>
              <a:rPr lang="nb-NO" dirty="0" smtClean="0"/>
              <a:t>-lista hvor det var overvekt på Nei – ord som ble</a:t>
            </a:r>
            <a:r>
              <a:rPr lang="nb-NO" baseline="0" dirty="0" smtClean="0"/>
              <a:t> forkastet som like. Som dere kan se fører jo en slik automatisk sammenlikning til noen morsomheter – som at  Forskere – Frosker tolkes som nesten likt.</a:t>
            </a:r>
          </a:p>
          <a:p>
            <a:endParaRPr lang="nb-NO" baseline="0" dirty="0" smtClean="0"/>
          </a:p>
          <a:p>
            <a:r>
              <a:rPr lang="nb-NO" baseline="0" dirty="0" smtClean="0"/>
              <a:t> I et annet tilfelle mente programmet av en eller annen grunn også at Fusk-Rettsvesen skulle ses på som nesten likt</a:t>
            </a:r>
          </a:p>
          <a:p>
            <a:endParaRPr lang="nb-NO" baseline="0" dirty="0" smtClean="0"/>
          </a:p>
        </p:txBody>
      </p:sp>
      <p:sp>
        <p:nvSpPr>
          <p:cNvPr id="4" name="Slide Number Placeholder 3"/>
          <p:cNvSpPr>
            <a:spLocks noGrp="1"/>
          </p:cNvSpPr>
          <p:nvPr>
            <p:ph type="sldNum" sz="quarter" idx="10"/>
          </p:nvPr>
        </p:nvSpPr>
        <p:spPr/>
        <p:txBody>
          <a:bodyPr/>
          <a:lstStyle/>
          <a:p>
            <a:pPr>
              <a:defRPr/>
            </a:pPr>
            <a:fld id="{6AB6F459-A099-494E-B5BE-93962179BAA0}" type="slidenum">
              <a:rPr lang="nb-NO" smtClean="0"/>
              <a:pPr>
                <a:defRPr/>
              </a:pPr>
              <a:t>10</a:t>
            </a:fld>
            <a:endParaRPr lang="nb-NO"/>
          </a:p>
        </p:txBody>
      </p:sp>
    </p:spTree>
    <p:extLst>
      <p:ext uri="{BB962C8B-B14F-4D97-AF65-F5344CB8AC3E}">
        <p14:creationId xmlns:p14="http://schemas.microsoft.com/office/powerpoint/2010/main" xmlns="" val="4116703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b-NO" sz="1200" b="0" i="0" u="none" strike="noStrike" kern="1200" dirty="0" smtClean="0">
                <a:solidFill>
                  <a:schemeClr val="tx1"/>
                </a:solidFill>
                <a:effectLst/>
                <a:latin typeface="Arial" charset="0"/>
                <a:ea typeface="ヒラギノ角ゴ Pro W3" charset="-128"/>
                <a:cs typeface="ヒラギノ角ゴ Pro W3" charset="-128"/>
              </a:rPr>
              <a:t>Så, hva fikk vi ut av dette? Nå var vi selvsagt interessert i hvor mange, og hvilke</a:t>
            </a:r>
            <a:r>
              <a:rPr lang="nb-NO" sz="1200" b="1" i="0" u="none" strike="noStrike" kern="1200" dirty="0" smtClean="0">
                <a:solidFill>
                  <a:schemeClr val="tx1"/>
                </a:solidFill>
                <a:effectLst/>
                <a:latin typeface="Arial" charset="0"/>
                <a:ea typeface="ヒラギノ角ゴ Pro W3" charset="-128"/>
                <a:cs typeface="ヒラギノ角ゴ Pro W3" charset="-128"/>
              </a:rPr>
              <a:t>, begreper (</a:t>
            </a:r>
            <a:r>
              <a:rPr lang="nb-NO" sz="1200" b="1" i="0" u="none" strike="noStrike" kern="1200" dirty="0" err="1" smtClean="0">
                <a:solidFill>
                  <a:schemeClr val="tx1"/>
                </a:solidFill>
                <a:effectLst/>
                <a:latin typeface="Arial" charset="0"/>
                <a:ea typeface="ヒラギノ角ゴ Pro W3" charset="-128"/>
                <a:cs typeface="ヒラギノ角ゴ Pro W3" charset="-128"/>
              </a:rPr>
              <a:t>concepts</a:t>
            </a:r>
            <a:r>
              <a:rPr lang="nb-NO" sz="1200" b="1" i="0" u="none" strike="noStrike" kern="1200" dirty="0" smtClean="0">
                <a:solidFill>
                  <a:schemeClr val="tx1"/>
                </a:solidFill>
                <a:effectLst/>
                <a:latin typeface="Arial" charset="0"/>
                <a:ea typeface="ヒラギノ角ゴ Pro W3" charset="-128"/>
                <a:cs typeface="ヒラギノ角ゴ Pro W3" charset="-128"/>
              </a:rPr>
              <a:t>) </a:t>
            </a:r>
            <a:r>
              <a:rPr lang="nb-NO" sz="1200" b="0" i="0" u="none" strike="noStrike" kern="1200" dirty="0" smtClean="0">
                <a:solidFill>
                  <a:schemeClr val="tx1"/>
                </a:solidFill>
                <a:effectLst/>
                <a:latin typeface="Arial" charset="0"/>
                <a:ea typeface="ヒラギノ角ゴ Pro W3" charset="-128"/>
                <a:cs typeface="ヒラギノ角ゴ Pro W3" charset="-128"/>
              </a:rPr>
              <a:t>som matchet. Vi fikk identifisert en kobling for 3243 begreper. Disse begrepene ser vi nå på som RT og </a:t>
            </a:r>
            <a:r>
              <a:rPr lang="nb-NO" sz="1200" b="0" i="0" u="none" strike="noStrike" kern="1200" dirty="0" err="1" smtClean="0">
                <a:solidFill>
                  <a:schemeClr val="tx1"/>
                </a:solidFill>
                <a:effectLst/>
                <a:latin typeface="Arial" charset="0"/>
                <a:ea typeface="ヒラギノ角ゴ Pro W3" charset="-128"/>
                <a:cs typeface="ヒラギノ角ゴ Pro W3" charset="-128"/>
              </a:rPr>
              <a:t>To’s</a:t>
            </a:r>
            <a:r>
              <a:rPr lang="nb-NO" sz="1200" b="0" i="0" u="none" strike="noStrike" kern="1200" dirty="0" smtClean="0">
                <a:solidFill>
                  <a:schemeClr val="tx1"/>
                </a:solidFill>
                <a:effectLst/>
                <a:latin typeface="Arial" charset="0"/>
                <a:ea typeface="ヒラギノ角ゴ Pro W3" charset="-128"/>
                <a:cs typeface="ヒラギノ角ゴ Pro W3" charset="-128"/>
              </a:rPr>
              <a:t> felles univers og den er blitt utgangspunkt for det meste vi til nå har gjort videre -  og senere vil  gjøre videre. Denne overlappen utgjør </a:t>
            </a:r>
            <a:r>
              <a:rPr lang="nb-NO" sz="1200" b="0" i="0" u="none" strike="noStrike" kern="1200" dirty="0" err="1" smtClean="0">
                <a:solidFill>
                  <a:schemeClr val="tx1"/>
                </a:solidFill>
                <a:effectLst/>
                <a:latin typeface="Arial" charset="0"/>
                <a:ea typeface="ヒラギノ角ゴ Pro W3" charset="-128"/>
                <a:cs typeface="ヒラギノ角ゴ Pro W3" charset="-128"/>
              </a:rPr>
              <a:t>ca</a:t>
            </a:r>
            <a:r>
              <a:rPr lang="nb-NO" sz="1200" b="0" i="0" u="none" strike="noStrike" kern="1200" dirty="0" smtClean="0">
                <a:solidFill>
                  <a:schemeClr val="tx1"/>
                </a:solidFill>
                <a:effectLst/>
                <a:latin typeface="Arial" charset="0"/>
                <a:ea typeface="ヒラギノ角ゴ Pro W3" charset="-128"/>
                <a:cs typeface="ヒラギノ角ゴ Pro W3" charset="-128"/>
              </a:rPr>
              <a:t> 20% av vokabularene og er altså vårt videre forskningsmateriale, og den vi så kan undersøke med henblikk på mulig deling og berikelse.</a:t>
            </a:r>
            <a:r>
              <a:rPr lang="nb-NO" dirty="0" smtClean="0">
                <a:effectLst/>
              </a:rPr>
              <a:t/>
            </a:r>
            <a:br>
              <a:rPr lang="nb-NO" dirty="0" smtClean="0">
                <a:effectLst/>
              </a:rPr>
            </a:br>
            <a:r>
              <a:rPr lang="nb-NO" dirty="0" smtClean="0">
                <a:effectLst/>
              </a:rPr>
              <a:t/>
            </a:r>
            <a:br>
              <a:rPr lang="nb-NO" dirty="0" smtClean="0">
                <a:effectLst/>
              </a:rPr>
            </a:br>
            <a:r>
              <a:rPr lang="nb-NO" sz="1200" b="0" i="0" u="none" strike="noStrike" kern="1200" dirty="0" smtClean="0">
                <a:solidFill>
                  <a:schemeClr val="tx1"/>
                </a:solidFill>
                <a:effectLst/>
                <a:latin typeface="Arial" charset="0"/>
                <a:ea typeface="ヒラギノ角ゴ Pro W3" charset="-128"/>
                <a:cs typeface="ヒラギノ角ゴ Pro W3" charset="-128"/>
              </a:rPr>
              <a:t>Nå vil noen kanskje mene at dette er et relativt lite felles emneunivers i forhold til at vi har </a:t>
            </a:r>
            <a:r>
              <a:rPr lang="nb-NO" sz="1200" b="0" i="0" u="none" strike="noStrike" kern="1200" dirty="0" err="1" smtClean="0">
                <a:solidFill>
                  <a:schemeClr val="tx1"/>
                </a:solidFill>
                <a:effectLst/>
                <a:latin typeface="Arial" charset="0"/>
                <a:ea typeface="ヒラギノ角ゴ Pro W3" charset="-128"/>
                <a:cs typeface="ヒラギノ角ゴ Pro W3" charset="-128"/>
              </a:rPr>
              <a:t>ca</a:t>
            </a:r>
            <a:r>
              <a:rPr lang="nb-NO" sz="1200" b="0" i="0" u="none" strike="noStrike" kern="1200" dirty="0" smtClean="0">
                <a:solidFill>
                  <a:schemeClr val="tx1"/>
                </a:solidFill>
                <a:effectLst/>
                <a:latin typeface="Arial" charset="0"/>
                <a:ea typeface="ヒラギノ角ゴ Pro W3" charset="-128"/>
                <a:cs typeface="ヒラギノ角ゴ Pro W3" charset="-128"/>
              </a:rPr>
              <a:t> 15 000 begreper i hvert vokabular? Samtidig kan vi tenke oss at en for stor grad av likhet/overlapp i alle fall ikke ville vært et greit utgangspunkt. Noe av målet vil være å  samordne og tilføre hverandre noe innen for dette felles universet.</a:t>
            </a:r>
            <a:r>
              <a:rPr lang="nb-NO" dirty="0" smtClean="0">
                <a:effectLst/>
              </a:rPr>
              <a:t/>
            </a:r>
            <a:br>
              <a:rPr lang="nb-NO" dirty="0" smtClean="0">
                <a:effectLst/>
              </a:rPr>
            </a:br>
            <a:endParaRPr lang="nb-NO" dirty="0" smtClean="0">
              <a:effectLst/>
            </a:endParaRPr>
          </a:p>
          <a:p>
            <a:r>
              <a:rPr lang="nb-NO" b="1" dirty="0" smtClean="0">
                <a:solidFill>
                  <a:srgbClr val="C00000"/>
                </a:solidFill>
                <a:effectLst/>
              </a:rPr>
              <a:t>MARI SIER DETTE: </a:t>
            </a:r>
            <a:r>
              <a:rPr lang="nb-NO" sz="1200" b="0" i="0" u="none" strike="noStrike" kern="1200" dirty="0" smtClean="0">
                <a:solidFill>
                  <a:schemeClr val="tx1"/>
                </a:solidFill>
                <a:effectLst/>
                <a:latin typeface="Arial" charset="0"/>
                <a:ea typeface="ヒラギノ角ゴ Pro W3" charset="-128"/>
                <a:cs typeface="ヒラギノ角ゴ Pro W3" charset="-128"/>
              </a:rPr>
              <a:t>Vi har nå tilsammen ca 300 ordpar der samme term forekommer i begge vokabularer, og minst et av vokabularene har en eller flere se-henvisninger til termen. Her finnes en mulighet for at vokabularene gjensidig kan berike hverandre, ved å dele synonymer og dermed gi flere alternative innganger til et emne.</a:t>
            </a:r>
            <a:r>
              <a:rPr lang="nb-NO" dirty="0" smtClean="0"/>
              <a:t/>
            </a:r>
            <a:br>
              <a:rPr lang="nb-NO" dirty="0" smtClean="0"/>
            </a:br>
            <a:r>
              <a:rPr lang="nb-NO" dirty="0" smtClean="0">
                <a:effectLst/>
              </a:rPr>
              <a:t/>
            </a:r>
            <a:br>
              <a:rPr lang="nb-NO" dirty="0" smtClean="0">
                <a:effectLst/>
              </a:rPr>
            </a:br>
            <a:endParaRPr lang="nb-NO" dirty="0" smtClean="0"/>
          </a:p>
          <a:p>
            <a:endParaRPr lang="nb-NO" dirty="0" smtClean="0"/>
          </a:p>
          <a:p>
            <a:endParaRPr lang="nb-NO" dirty="0" smtClean="0"/>
          </a:p>
          <a:p>
            <a:endParaRPr lang="nb-NO" dirty="0" smtClean="0"/>
          </a:p>
          <a:p>
            <a:endParaRPr lang="nb-NO" dirty="0" smtClean="0"/>
          </a:p>
          <a:p>
            <a:endParaRPr lang="nb-NO" dirty="0" smtClean="0"/>
          </a:p>
          <a:p>
            <a:endParaRPr lang="nb-NO" dirty="0" smtClean="0"/>
          </a:p>
          <a:p>
            <a:endParaRPr lang="nb-NO" dirty="0" smtClean="0"/>
          </a:p>
          <a:p>
            <a:endParaRPr lang="nb-NO" dirty="0" smtClean="0"/>
          </a:p>
          <a:p>
            <a:endParaRPr lang="nb-NO" dirty="0"/>
          </a:p>
        </p:txBody>
      </p:sp>
      <p:sp>
        <p:nvSpPr>
          <p:cNvPr id="4" name="Slide Number Placeholder 3"/>
          <p:cNvSpPr>
            <a:spLocks noGrp="1"/>
          </p:cNvSpPr>
          <p:nvPr>
            <p:ph type="sldNum" sz="quarter" idx="10"/>
          </p:nvPr>
        </p:nvSpPr>
        <p:spPr/>
        <p:txBody>
          <a:bodyPr/>
          <a:lstStyle/>
          <a:p>
            <a:pPr>
              <a:defRPr/>
            </a:pPr>
            <a:fld id="{CC204C69-CABE-F84C-BE6E-D5FA20685744}" type="slidenum">
              <a:rPr lang="en-US" smtClean="0"/>
              <a:pPr>
                <a:defRPr/>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b-NO" dirty="0" smtClean="0"/>
              <a:t>I</a:t>
            </a:r>
            <a:r>
              <a:rPr lang="nb-NO" baseline="0" dirty="0" smtClean="0"/>
              <a:t> dette tilfellet har det ene vokabularet termen lysbehandling, det andre har fototerapi. Lysbehandling har synonymet fototerapi, og dermed kunne vi i sammenligningen fastslå forbindelsen mellom de to. Her kan det ene vokabularet få et synonym. </a:t>
            </a:r>
            <a:endParaRPr lang="nb-NO" dirty="0"/>
          </a:p>
        </p:txBody>
      </p:sp>
      <p:sp>
        <p:nvSpPr>
          <p:cNvPr id="4" name="Slide Number Placeholder 3"/>
          <p:cNvSpPr>
            <a:spLocks noGrp="1"/>
          </p:cNvSpPr>
          <p:nvPr>
            <p:ph type="sldNum" sz="quarter" idx="10"/>
          </p:nvPr>
        </p:nvSpPr>
        <p:spPr/>
        <p:txBody>
          <a:bodyPr/>
          <a:lstStyle/>
          <a:p>
            <a:pPr>
              <a:defRPr/>
            </a:pPr>
            <a:fld id="{CC204C69-CABE-F84C-BE6E-D5FA20685744}" type="slidenum">
              <a:rPr lang="en-US" smtClean="0"/>
              <a:pPr>
                <a:defRPr/>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b-NO" sz="1200" b="0" i="0" u="none" strike="noStrike" kern="1200" dirty="0" smtClean="0">
                <a:solidFill>
                  <a:schemeClr val="tx1"/>
                </a:solidFill>
                <a:effectLst/>
                <a:latin typeface="Arial" charset="0"/>
                <a:ea typeface="ヒラギノ角ゴ Pro W3" charset="-128"/>
                <a:cs typeface="ヒラギノ角ゴ Pro W3" charset="-128"/>
              </a:rPr>
              <a:t>Det vi ikke var forberedt på var jo i hvilken grad disse se-henvisningene IKKE er synonymer. Stikkprøver viser oss at både over- og underordnede termer er brukt som se-henvisninger, ved siden av ord av ulik kategori (hva heter det? Typ Sykepleie BF Sykepleie) og nær-synonymer. Vi kan si at både TO og RT karakteriseres av en pragmatisk, samlingsspesifikk, bruk av se-henvisninger. </a:t>
            </a:r>
            <a:r>
              <a:rPr lang="nb-NO" dirty="0" smtClean="0"/>
              <a:t/>
            </a:r>
            <a:br>
              <a:rPr lang="nb-NO" dirty="0" smtClean="0"/>
            </a:br>
            <a:r>
              <a:rPr lang="nb-NO" dirty="0" smtClean="0"/>
              <a:t/>
            </a:r>
            <a:br>
              <a:rPr lang="nb-NO" dirty="0" smtClean="0"/>
            </a:br>
            <a:r>
              <a:rPr lang="nb-NO" sz="1200" b="0" i="0" u="none" strike="noStrike" kern="1200" dirty="0" smtClean="0">
                <a:solidFill>
                  <a:schemeClr val="tx1"/>
                </a:solidFill>
                <a:effectLst/>
                <a:latin typeface="Arial" charset="0"/>
                <a:ea typeface="ヒラギノ角ゴ Pro W3" charset="-128"/>
                <a:cs typeface="ヒラギノ角ゴ Pro W3" charset="-128"/>
              </a:rPr>
              <a:t>Jeg må innrømme at jeg fant mye rot da jeg jaktet på eksempler til synonymer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a:t>
            </a:r>
            <a:r>
              <a:rPr lang="nb-NO" sz="1200" b="0" i="0" u="none" strike="noStrike" kern="1200" dirty="0" smtClean="0">
                <a:solidFill>
                  <a:schemeClr val="tx1"/>
                </a:solidFill>
                <a:effectLst/>
                <a:latin typeface="Arial" charset="0"/>
                <a:ea typeface="ヒラギノ角ゴ Pro W3" charset="-128"/>
                <a:cs typeface="ヒラギノ角ゴ Pro W3" charset="-128"/>
              </a:rPr>
              <a:t> kan dele med RT, og det er utslag av at RT fremdeles er et ungt system, og at det kom til på en utradisjonell </a:t>
            </a:r>
            <a:r>
              <a:rPr lang="nb-NO" sz="1200" b="0" i="0" u="none" strike="noStrike" kern="1200" dirty="0" err="1" smtClean="0">
                <a:solidFill>
                  <a:schemeClr val="tx1"/>
                </a:solidFill>
                <a:effectLst/>
                <a:latin typeface="Arial" charset="0"/>
                <a:ea typeface="ヒラギノ角ゴ Pro W3" charset="-128"/>
                <a:cs typeface="ヒラギノ角ゴ Pro W3" charset="-128"/>
              </a:rPr>
              <a:t>måte.Vi</a:t>
            </a:r>
            <a:r>
              <a:rPr lang="nb-NO" sz="1200" b="0" i="0" u="none" strike="noStrike" kern="1200" dirty="0" smtClean="0">
                <a:solidFill>
                  <a:schemeClr val="tx1"/>
                </a:solidFill>
                <a:effectLst/>
                <a:latin typeface="Arial" charset="0"/>
                <a:ea typeface="ヒラギノ角ゴ Pro W3" charset="-128"/>
                <a:cs typeface="ヒラギノ角ゴ Pro W3" charset="-128"/>
              </a:rPr>
              <a:t> har fremdeles tilfeller av synonyme termer som er i bruk parallelt, og det er litt tilfeldig om vi kommer over dem eller ikke. Så som en bifangst for oss har vi fått et nyttig verktøy i redigeringen av vårt eget vokabular. Men det sier seg selv at dette er ting som må gjøres manuelt, og som ofte vil kreve innsats fra våre fagreferenter. I noen tilfeller er det synonymer vi ikke har fanget opp, men i andre tilfeller er det nærsynonymer som de to vokabularene med hensikt behandler ulikt. (Eksempel)</a:t>
            </a:r>
            <a:r>
              <a:rPr lang="nb-NO" dirty="0" smtClean="0"/>
              <a:t/>
            </a:r>
            <a:br>
              <a:rPr lang="nb-NO" dirty="0" smtClean="0"/>
            </a:br>
            <a:r>
              <a:rPr lang="nb-NO" dirty="0" smtClean="0"/>
              <a:t/>
            </a:r>
            <a:br>
              <a:rPr lang="nb-NO" dirty="0" smtClean="0"/>
            </a:br>
            <a:r>
              <a:rPr lang="nb-NO" sz="1200" b="0" i="0" u="none" strike="noStrike" kern="1200" dirty="0" smtClean="0">
                <a:solidFill>
                  <a:schemeClr val="tx1"/>
                </a:solidFill>
                <a:effectLst/>
                <a:latin typeface="Arial" charset="0"/>
                <a:ea typeface="ヒラギノ角ゴ Pro W3" charset="-128"/>
                <a:cs typeface="ヒラギノ角ゴ Pro W3" charset="-128"/>
              </a:rPr>
              <a:t>Så vår foreløpige konklusjon er at det ikke er grunnlag for automatisk deling av se-henvisninger, men at det kan være nyttige data for begge vokabularer her. </a:t>
            </a:r>
            <a:r>
              <a:rPr lang="nb-NO" dirty="0" smtClean="0"/>
              <a:t/>
            </a:r>
            <a:br>
              <a:rPr lang="nb-NO" dirty="0" smtClean="0"/>
            </a:br>
            <a:endParaRPr lang="nb-NO" dirty="0"/>
          </a:p>
        </p:txBody>
      </p:sp>
      <p:sp>
        <p:nvSpPr>
          <p:cNvPr id="4" name="Slide Number Placeholder 3"/>
          <p:cNvSpPr>
            <a:spLocks noGrp="1"/>
          </p:cNvSpPr>
          <p:nvPr>
            <p:ph type="sldNum" sz="quarter" idx="10"/>
          </p:nvPr>
        </p:nvSpPr>
        <p:spPr/>
        <p:txBody>
          <a:bodyPr/>
          <a:lstStyle/>
          <a:p>
            <a:pPr>
              <a:defRPr/>
            </a:pPr>
            <a:fld id="{CC204C69-CABE-F84C-BE6E-D5FA20685744}" type="slidenum">
              <a:rPr lang="en-US" smtClean="0"/>
              <a:pPr>
                <a:defRPr/>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u="none" strike="noStrike" kern="1200" dirty="0" smtClean="0">
                <a:solidFill>
                  <a:schemeClr val="tx1"/>
                </a:solidFill>
                <a:effectLst/>
                <a:latin typeface="Arial" charset="0"/>
                <a:ea typeface="ヒラギノ角ゴ Pro W3" charset="-128"/>
                <a:cs typeface="ヒラギノ角ゴ Pro W3" charset="-128"/>
              </a:rPr>
              <a:t>I eksempelet her kunne Realfagstermer fått tilført 3 synonymer fra TO, men  - vil vi ha dem? Disse termene er ikke virkelige synonymer - de burde kanskje heller vært SO-henvisninger?</a:t>
            </a:r>
            <a:r>
              <a:rPr lang="nb-NO" dirty="0" smtClean="0"/>
              <a:t/>
            </a:r>
            <a:br>
              <a:rPr lang="nb-NO" dirty="0" smtClean="0"/>
            </a:br>
            <a:endParaRPr lang="nb-NO" baseline="0" dirty="0" smtClean="0"/>
          </a:p>
          <a:p>
            <a:endParaRPr lang="nb-NO" dirty="0"/>
          </a:p>
        </p:txBody>
      </p:sp>
      <p:sp>
        <p:nvSpPr>
          <p:cNvPr id="4" name="Slide Number Placeholder 3"/>
          <p:cNvSpPr>
            <a:spLocks noGrp="1"/>
          </p:cNvSpPr>
          <p:nvPr>
            <p:ph type="sldNum" sz="quarter" idx="10"/>
          </p:nvPr>
        </p:nvSpPr>
        <p:spPr/>
        <p:txBody>
          <a:bodyPr/>
          <a:lstStyle/>
          <a:p>
            <a:pPr>
              <a:defRPr/>
            </a:pPr>
            <a:fld id="{CC204C69-CABE-F84C-BE6E-D5FA20685744}" type="slidenum">
              <a:rPr lang="en-US" smtClean="0"/>
              <a:pPr>
                <a:defRPr/>
              </a:pPr>
              <a:t>14</a:t>
            </a:fld>
            <a:endParaRPr lang="en-US"/>
          </a:p>
        </p:txBody>
      </p:sp>
    </p:spTree>
    <p:extLst>
      <p:ext uri="{BB962C8B-B14F-4D97-AF65-F5344CB8AC3E}">
        <p14:creationId xmlns:p14="http://schemas.microsoft.com/office/powerpoint/2010/main" xmlns="" val="3077100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sz="1200" b="0" i="0" u="none" strike="noStrike" kern="1200" baseline="0" dirty="0" smtClean="0">
              <a:solidFill>
                <a:schemeClr val="tx1"/>
              </a:solidFill>
              <a:latin typeface="+mn-lt"/>
              <a:ea typeface="+mn-ea"/>
              <a:cs typeface="+mn-cs"/>
            </a:endParaRPr>
          </a:p>
          <a:p>
            <a:r>
              <a:rPr lang="nb-NO" sz="1200" b="0" i="0" u="none" strike="noStrike" kern="1200" dirty="0" smtClean="0">
                <a:solidFill>
                  <a:schemeClr val="tx1"/>
                </a:solidFill>
                <a:effectLst/>
                <a:latin typeface="Arial" charset="0"/>
                <a:ea typeface="ヒラギノ角ゴ Pro W3" charset="-128"/>
                <a:cs typeface="ヒラギノ角ゴ Pro W3" charset="-128"/>
              </a:rPr>
              <a:t>Når de gjelder deling av språk er vi optimistiske: Vi har funnet 432 forekomster av fellestermer der RT har engelsk oversettelse. Disse kan brukes til å berike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a:t>
            </a:r>
            <a:r>
              <a:rPr lang="nb-NO" sz="1200" b="0" i="0" u="none" strike="noStrike" kern="1200" dirty="0" smtClean="0">
                <a:solidFill>
                  <a:schemeClr val="tx1"/>
                </a:solidFill>
                <a:effectLst/>
                <a:latin typeface="Arial" charset="0"/>
                <a:ea typeface="ヒラギノ角ゴ Pro W3" charset="-128"/>
                <a:cs typeface="ヒラギノ角ゴ Pro W3" charset="-128"/>
              </a:rPr>
              <a:t>. Kilden for de engelske termene er i hovedsak amerikanske emneordssystemer for henholdsvis matematikk og computer </a:t>
            </a:r>
            <a:r>
              <a:rPr lang="nb-NO" sz="1200" b="0" i="0" u="none" strike="noStrike" kern="1200" dirty="0" err="1" smtClean="0">
                <a:solidFill>
                  <a:schemeClr val="tx1"/>
                </a:solidFill>
                <a:effectLst/>
                <a:latin typeface="Arial" charset="0"/>
                <a:ea typeface="ヒラギノ角ゴ Pro W3" charset="-128"/>
                <a:cs typeface="ヒラギノ角ゴ Pro W3" charset="-128"/>
              </a:rPr>
              <a:t>science</a:t>
            </a:r>
            <a:r>
              <a:rPr lang="nb-NO" sz="1200" b="0" i="0" u="none" strike="noStrike" kern="1200" dirty="0" smtClean="0">
                <a:solidFill>
                  <a:schemeClr val="tx1"/>
                </a:solidFill>
                <a:effectLst/>
                <a:latin typeface="Arial" charset="0"/>
                <a:ea typeface="ヒラギノ角ゴ Pro W3" charset="-128"/>
                <a:cs typeface="ヒラギノ角ゴ Pro W3" charset="-128"/>
              </a:rPr>
              <a:t>, så kvaliteten her er god. </a:t>
            </a:r>
            <a:r>
              <a:rPr lang="nb-NO" dirty="0" smtClean="0">
                <a:effectLst/>
              </a:rPr>
              <a:t/>
            </a:r>
            <a:br>
              <a:rPr lang="nb-NO" dirty="0" smtClean="0">
                <a:effectLst/>
              </a:rPr>
            </a:br>
            <a:r>
              <a:rPr lang="nb-NO" dirty="0" smtClean="0">
                <a:effectLst/>
              </a:rPr>
              <a:t/>
            </a:r>
            <a:br>
              <a:rPr lang="nb-NO" dirty="0" smtClean="0">
                <a:effectLst/>
              </a:rPr>
            </a:br>
            <a:endParaRPr lang="nb-NO"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6AB6F459-A099-494E-B5BE-93962179BAA0}" type="slidenum">
              <a:rPr lang="nb-NO" smtClean="0"/>
              <a:pPr>
                <a:defRPr/>
              </a:pPr>
              <a:t>15</a:t>
            </a:fld>
            <a:endParaRPr lang="nb-NO"/>
          </a:p>
        </p:txBody>
      </p:sp>
    </p:spTree>
    <p:extLst>
      <p:ext uri="{BB962C8B-B14F-4D97-AF65-F5344CB8AC3E}">
        <p14:creationId xmlns:p14="http://schemas.microsoft.com/office/powerpoint/2010/main" xmlns="" val="37249666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u="none" strike="noStrike" kern="1200" dirty="0" smtClean="0">
                <a:solidFill>
                  <a:schemeClr val="tx1"/>
                </a:solidFill>
                <a:effectLst/>
                <a:latin typeface="Arial" charset="0"/>
                <a:ea typeface="ヒラギノ角ゴ Pro W3" charset="-128"/>
                <a:cs typeface="ヒラギノ角ゴ Pro W3" charset="-128"/>
              </a:rPr>
              <a:t>Når vi først har vokabularene i </a:t>
            </a:r>
            <a:r>
              <a:rPr lang="nb-NO" sz="1200" b="0" i="0" u="none" strike="noStrike" kern="1200" dirty="0" err="1" smtClean="0">
                <a:solidFill>
                  <a:schemeClr val="tx1"/>
                </a:solidFill>
                <a:effectLst/>
                <a:latin typeface="Arial" charset="0"/>
                <a:ea typeface="ヒラギノ角ゴ Pro W3" charset="-128"/>
                <a:cs typeface="ヒラギノ角ゴ Pro W3" charset="-128"/>
              </a:rPr>
              <a:t>rdf</a:t>
            </a:r>
            <a:r>
              <a:rPr lang="nb-NO" sz="1200" b="0" i="0" u="none" strike="noStrike" kern="1200" dirty="0" smtClean="0">
                <a:solidFill>
                  <a:schemeClr val="tx1"/>
                </a:solidFill>
                <a:effectLst/>
                <a:latin typeface="Arial" charset="0"/>
                <a:ea typeface="ヒラギノ角ゴ Pro W3" charset="-128"/>
                <a:cs typeface="ヒラギノ角ゴ Pro W3" charset="-128"/>
              </a:rPr>
              <a:t>-format er det fristende å lete etter flere verktøy på weben som vi kan utnytte i vår bygging av </a:t>
            </a:r>
            <a:r>
              <a:rPr lang="nb-NO" sz="1200" b="0" i="0" u="none" strike="noStrike" kern="1200" dirty="0" err="1" smtClean="0">
                <a:solidFill>
                  <a:schemeClr val="tx1"/>
                </a:solidFill>
                <a:effectLst/>
                <a:latin typeface="Arial" charset="0"/>
                <a:ea typeface="ヒラギノ角ゴ Pro W3" charset="-128"/>
                <a:cs typeface="ヒラギノ角ゴ Pro W3" charset="-128"/>
              </a:rPr>
              <a:t>emnevokabulare</a:t>
            </a:r>
            <a:r>
              <a:rPr lang="nb-NO" sz="1200" b="0" i="0" u="none" strike="noStrike" kern="1200" dirty="0" smtClean="0">
                <a:solidFill>
                  <a:schemeClr val="tx1"/>
                </a:solidFill>
                <a:effectLst/>
                <a:latin typeface="Arial" charset="0"/>
                <a:ea typeface="ヒラギノ角ゴ Pro W3" charset="-128"/>
                <a:cs typeface="ヒラギノ角ゴ Pro W3" charset="-128"/>
              </a:rPr>
              <a:t>. Vi har valgt å prøve oss på </a:t>
            </a:r>
            <a:r>
              <a:rPr lang="nb-NO" sz="1200" b="0" i="0" u="none" strike="noStrike" kern="1200" dirty="0" err="1" smtClean="0">
                <a:solidFill>
                  <a:schemeClr val="tx1"/>
                </a:solidFill>
                <a:effectLst/>
                <a:latin typeface="Arial" charset="0"/>
                <a:ea typeface="ヒラギノ角ゴ Pro W3" charset="-128"/>
                <a:cs typeface="ヒラギノ角ゴ Pro W3" charset="-128"/>
              </a:rPr>
              <a:t>dbpedia</a:t>
            </a:r>
            <a:r>
              <a:rPr lang="nb-NO" sz="1200" b="0" i="0" u="none" strike="noStrike" kern="1200" dirty="0" smtClean="0">
                <a:solidFill>
                  <a:schemeClr val="tx1"/>
                </a:solidFill>
                <a:effectLst/>
                <a:latin typeface="Arial" charset="0"/>
                <a:ea typeface="ヒラギノ角ゴ Pro W3" charset="-128"/>
                <a:cs typeface="ヒラギノ角ゴ Pro W3" charset="-128"/>
              </a:rPr>
              <a:t>, med formål å se etter engelske termer som matcher våre norske i både RT og TO. – Altså dette i tillegg til at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a:t>
            </a:r>
            <a:r>
              <a:rPr lang="nb-NO" sz="1200" b="0" i="0" u="none" strike="noStrike" kern="1200" dirty="0" smtClean="0">
                <a:solidFill>
                  <a:schemeClr val="tx1"/>
                </a:solidFill>
                <a:effectLst/>
                <a:latin typeface="Arial" charset="0"/>
                <a:ea typeface="ヒラギノ角ゴ Pro W3" charset="-128"/>
                <a:cs typeface="ヒラギノ角ゴ Pro W3" charset="-128"/>
              </a:rPr>
              <a:t> kan</a:t>
            </a:r>
            <a:r>
              <a:rPr lang="nb-NO" sz="1200" b="0" i="0" u="none" strike="noStrike" kern="1200" baseline="0" dirty="0" smtClean="0">
                <a:solidFill>
                  <a:schemeClr val="tx1"/>
                </a:solidFill>
                <a:effectLst/>
                <a:latin typeface="Arial" charset="0"/>
                <a:ea typeface="ヒラギノ角ゴ Pro W3" charset="-128"/>
                <a:cs typeface="ヒラギノ角ゴ Pro W3" charset="-128"/>
              </a:rPr>
              <a:t> få de engelske termene vi allerede har.</a:t>
            </a:r>
            <a:r>
              <a:rPr lang="nb-NO" dirty="0" smtClean="0">
                <a:effectLst/>
              </a:rPr>
              <a:t/>
            </a:r>
            <a:br>
              <a:rPr lang="nb-NO" dirty="0" smtClean="0">
                <a:effectLst/>
              </a:rPr>
            </a:br>
            <a:r>
              <a:rPr lang="nb-NO" dirty="0" smtClean="0">
                <a:effectLst/>
              </a:rPr>
              <a:t/>
            </a:r>
            <a:br>
              <a:rPr lang="nb-NO" dirty="0" smtClean="0">
                <a:effectLst/>
              </a:rPr>
            </a:br>
            <a:r>
              <a:rPr lang="nb-NO" sz="1200" b="0" i="0" u="none" strike="noStrike" kern="1200" dirty="0" smtClean="0">
                <a:solidFill>
                  <a:schemeClr val="tx1"/>
                </a:solidFill>
                <a:effectLst/>
                <a:latin typeface="Arial" charset="0"/>
                <a:ea typeface="ヒラギノ角ゴ Pro W3" charset="-128"/>
                <a:cs typeface="ヒラギノ角ゴ Pro W3" charset="-128"/>
              </a:rPr>
              <a:t>Dette viser seg også å være tidkrevende bl.a. fordi det rett og slett krever stor maskinkapasitet. Men stikkprøver av foreløpige resultater viser at vi kan finne mange nyttige oversettelser her som kan berike våre vokabularer og gi brukerne en alternativ inngang til emnene. Det er ingen tvil om at </a:t>
            </a:r>
            <a:r>
              <a:rPr lang="nb-NO" sz="1200" b="0" i="0" u="none" strike="noStrike" kern="1200" dirty="0" err="1" smtClean="0">
                <a:solidFill>
                  <a:schemeClr val="tx1"/>
                </a:solidFill>
                <a:effectLst/>
                <a:latin typeface="Arial" charset="0"/>
                <a:ea typeface="ヒラギノ角ゴ Pro W3" charset="-128"/>
                <a:cs typeface="ヒラギノ角ゴ Pro W3" charset="-128"/>
              </a:rPr>
              <a:t>dbpediatermene</a:t>
            </a:r>
            <a:r>
              <a:rPr lang="nb-NO" sz="1200" b="0" i="0" u="none" strike="noStrike" kern="1200" dirty="0" smtClean="0">
                <a:solidFill>
                  <a:schemeClr val="tx1"/>
                </a:solidFill>
                <a:effectLst/>
                <a:latin typeface="Arial" charset="0"/>
                <a:ea typeface="ヒラギノ角ゴ Pro W3" charset="-128"/>
                <a:cs typeface="ヒラギノ角ゴ Pro W3" charset="-128"/>
              </a:rPr>
              <a:t> vil spare oss for arbeid med å få engelske oversettelser - men korrekturlesing må til her også. Vi kan senere også tenke oss å forsøke oss på å få latinske artsnavn fra wikispecies. </a:t>
            </a:r>
            <a:r>
              <a:rPr lang="nb-NO" dirty="0" smtClean="0">
                <a:effectLst/>
              </a:rPr>
              <a:t/>
            </a:r>
            <a:br>
              <a:rPr lang="nb-NO" dirty="0" smtClean="0">
                <a:effectLst/>
              </a:rPr>
            </a:br>
            <a:r>
              <a:rPr lang="nb-NO" dirty="0" smtClean="0">
                <a:effectLst/>
              </a:rPr>
              <a:t/>
            </a:r>
            <a:br>
              <a:rPr lang="nb-NO" dirty="0" smtClean="0">
                <a:effectLst/>
              </a:rPr>
            </a:br>
            <a:r>
              <a:rPr lang="en-US" b="1" dirty="0" err="1" smtClean="0"/>
              <a:t>DBpedia</a:t>
            </a:r>
            <a:r>
              <a:rPr lang="en-US" dirty="0" smtClean="0"/>
              <a:t> is a crowd-sourced community effort to extract structured information from </a:t>
            </a:r>
            <a:r>
              <a:rPr lang="en-US" dirty="0" smtClean="0">
                <a:hlinkClick r:id="rId3" tooltip="Outgoing link (in new window)"/>
              </a:rPr>
              <a:t>Wikipedia</a:t>
            </a:r>
            <a:r>
              <a:rPr lang="en-US" dirty="0" smtClean="0"/>
              <a:t> and to make this information available on the Web. </a:t>
            </a:r>
            <a:r>
              <a:rPr lang="en-US" dirty="0" err="1" smtClean="0"/>
              <a:t>DBpedia</a:t>
            </a:r>
            <a:r>
              <a:rPr lang="en-US" dirty="0" smtClean="0"/>
              <a:t> allows you to make sophisticated queries against Wikipedia, and to link other data sets on the Web to Wikipedia data. We hope this will make it easier for the amazing amount of information in Wikipedia to be used in new and interesting ways, and that it might inspire new mechanisms for navigating, linking, and improving the encyclopedia itself.</a:t>
            </a:r>
          </a:p>
          <a:p>
            <a:r>
              <a:rPr lang="en-US" dirty="0" smtClean="0"/>
              <a:t/>
            </a:r>
            <a:br>
              <a:rPr lang="en-US" dirty="0" smtClean="0"/>
            </a:br>
            <a:r>
              <a:rPr lang="en-US" dirty="0" smtClean="0"/>
              <a:t>The English version of the </a:t>
            </a:r>
            <a:r>
              <a:rPr lang="en-US" dirty="0" err="1" smtClean="0"/>
              <a:t>DBpedia</a:t>
            </a:r>
            <a:r>
              <a:rPr lang="en-US" dirty="0" smtClean="0"/>
              <a:t> knowledge base currently describes 3.77 million things, out of which 2.35 million are classified in a consistent </a:t>
            </a:r>
            <a:r>
              <a:rPr lang="en-US" dirty="0" smtClean="0">
                <a:hlinkClick r:id="rId4" tooltip="Ontology"/>
              </a:rPr>
              <a:t>Ontology</a:t>
            </a:r>
            <a:r>
              <a:rPr lang="en-US" dirty="0" smtClean="0"/>
              <a:t>, including 764,000 persons, 573,000 places (including 387,000 populated places), 333,000 creative works (including 112,000 music albums, 72,000 films and 18,000 video games), 192,000 organizations (including 45,000 companies and 42,000 educational institutions), 202,000 species and 5,500 diseases.</a:t>
            </a:r>
          </a:p>
          <a:p>
            <a:r>
              <a:rPr lang="en-US" dirty="0" smtClean="0"/>
              <a:t/>
            </a:r>
            <a:br>
              <a:rPr lang="en-US" dirty="0" smtClean="0"/>
            </a:br>
            <a:endParaRPr lang="nb-NO" dirty="0" smtClean="0"/>
          </a:p>
          <a:p>
            <a:endParaRPr lang="nb-NO" dirty="0" smtClean="0"/>
          </a:p>
          <a:p>
            <a:endParaRPr lang="nb-NO" dirty="0" smtClean="0"/>
          </a:p>
          <a:p>
            <a:endParaRPr lang="nb-NO" dirty="0" smtClean="0"/>
          </a:p>
          <a:p>
            <a:endParaRPr lang="nb-NO" dirty="0" smtClean="0"/>
          </a:p>
          <a:p>
            <a:endParaRPr lang="nb-NO" dirty="0" smtClean="0"/>
          </a:p>
          <a:p>
            <a:endParaRPr lang="nb-NO" dirty="0" smtClean="0"/>
          </a:p>
          <a:p>
            <a:endParaRPr lang="nb-NO" dirty="0" smtClean="0"/>
          </a:p>
          <a:p>
            <a:r>
              <a:rPr lang="nb-NO" dirty="0" smtClean="0"/>
              <a:t>I tillegg til å overføre våre egne engelske termer fra</a:t>
            </a:r>
            <a:r>
              <a:rPr lang="nb-NO" baseline="0" dirty="0" smtClean="0"/>
              <a:t> RT til To har vi også sett på om vi kan få engelske termer fra </a:t>
            </a:r>
            <a:r>
              <a:rPr lang="nb-NO" baseline="0" dirty="0" err="1" smtClean="0"/>
              <a:t>Dbpedia</a:t>
            </a:r>
            <a:r>
              <a:rPr lang="nb-NO" baseline="0" dirty="0" smtClean="0"/>
              <a:t> til ALLE termer i både </a:t>
            </a:r>
            <a:r>
              <a:rPr lang="nb-NO" baseline="0" dirty="0" err="1" smtClean="0"/>
              <a:t>Tekord</a:t>
            </a:r>
            <a:r>
              <a:rPr lang="nb-NO" baseline="0" dirty="0" smtClean="0"/>
              <a:t> og </a:t>
            </a:r>
            <a:r>
              <a:rPr lang="nb-NO" baseline="0" dirty="0" err="1" smtClean="0"/>
              <a:t>Realord</a:t>
            </a:r>
            <a:r>
              <a:rPr lang="nb-NO" baseline="0" dirty="0" smtClean="0"/>
              <a:t>.</a:t>
            </a:r>
          </a:p>
          <a:p>
            <a:endParaRPr lang="nb-NO" baseline="0" dirty="0" smtClean="0"/>
          </a:p>
          <a:p>
            <a:r>
              <a:rPr lang="nb-NO" baseline="0" dirty="0" smtClean="0"/>
              <a:t>Hva er </a:t>
            </a:r>
            <a:r>
              <a:rPr lang="nb-NO" baseline="0" dirty="0" err="1" smtClean="0"/>
              <a:t>Dbpedia</a:t>
            </a:r>
            <a:r>
              <a:rPr lang="nb-NO" baseline="0" dirty="0" smtClean="0"/>
              <a:t>---?kort!</a:t>
            </a:r>
          </a:p>
          <a:p>
            <a:endParaRPr lang="nb-NO" baseline="0" dirty="0" smtClean="0"/>
          </a:p>
          <a:p>
            <a:r>
              <a:rPr lang="nb-NO" baseline="0" dirty="0" smtClean="0"/>
              <a:t>Rurik har prøvd seg på saken – det viste seg at hans pc jobbet på spreng i 3 døgn med flere nettbrudd  - og at datamengden altså tydeligvis var for stor! Vi begrenset oss derfor i første omgang til å se på engelske termer til alle (=våre felles?) foretrukne termer (</a:t>
            </a:r>
            <a:r>
              <a:rPr lang="nb-NO" baseline="0" dirty="0" err="1" smtClean="0"/>
              <a:t>prefLabels</a:t>
            </a:r>
            <a:r>
              <a:rPr lang="nb-NO" baseline="0" dirty="0" smtClean="0"/>
              <a:t>). Rurik fikk da ut </a:t>
            </a:r>
            <a:r>
              <a:rPr lang="nb-NO" dirty="0" smtClean="0"/>
              <a:t>3331 lenker til </a:t>
            </a:r>
            <a:r>
              <a:rPr lang="nb-NO" dirty="0" err="1" smtClean="0"/>
              <a:t>dbpedia</a:t>
            </a:r>
            <a:r>
              <a:rPr lang="nb-NO" dirty="0" smtClean="0"/>
              <a:t> (blir det riktig å si?)</a:t>
            </a:r>
            <a:endParaRPr lang="nb-NO" baseline="0" dirty="0" smtClean="0"/>
          </a:p>
          <a:p>
            <a:endParaRPr lang="nb-NO" baseline="0" dirty="0" smtClean="0"/>
          </a:p>
          <a:p>
            <a:r>
              <a:rPr lang="nb-NO" dirty="0" smtClean="0"/>
              <a:t>Ekstra interessant da å se hvilke </a:t>
            </a:r>
            <a:r>
              <a:rPr lang="nb-NO" dirty="0" err="1" smtClean="0"/>
              <a:t>dbpediaforslag</a:t>
            </a:r>
            <a:r>
              <a:rPr lang="nb-NO" dirty="0" smtClean="0"/>
              <a:t> vi får på de termene vi allerede har engelsk oversettelse på. Rekker vi det før KORG?</a:t>
            </a:r>
            <a:endParaRPr lang="nb-NO" baseline="0" dirty="0" smtClean="0"/>
          </a:p>
          <a:p>
            <a:endParaRPr lang="nb-NO" dirty="0"/>
          </a:p>
        </p:txBody>
      </p:sp>
      <p:sp>
        <p:nvSpPr>
          <p:cNvPr id="4" name="Slide Number Placeholder 3"/>
          <p:cNvSpPr>
            <a:spLocks noGrp="1"/>
          </p:cNvSpPr>
          <p:nvPr>
            <p:ph type="sldNum" sz="quarter" idx="10"/>
          </p:nvPr>
        </p:nvSpPr>
        <p:spPr/>
        <p:txBody>
          <a:bodyPr/>
          <a:lstStyle/>
          <a:p>
            <a:pPr>
              <a:defRPr/>
            </a:pPr>
            <a:fld id="{CC204C69-CABE-F84C-BE6E-D5FA20685744}" type="slidenum">
              <a:rPr lang="en-US" smtClean="0"/>
              <a:pPr>
                <a:defRPr/>
              </a:pPr>
              <a:t>16</a:t>
            </a:fld>
            <a:endParaRPr lang="en-US"/>
          </a:p>
        </p:txBody>
      </p:sp>
    </p:spTree>
    <p:extLst>
      <p:ext uri="{BB962C8B-B14F-4D97-AF65-F5344CB8AC3E}">
        <p14:creationId xmlns:p14="http://schemas.microsoft.com/office/powerpoint/2010/main" xmlns="" val="1896822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b-NO" dirty="0" smtClean="0"/>
              <a:t>Vi vet at </a:t>
            </a:r>
            <a:r>
              <a:rPr lang="nb-NO" dirty="0" err="1" smtClean="0"/>
              <a:t>Tekord</a:t>
            </a:r>
            <a:r>
              <a:rPr lang="nb-NO" dirty="0" smtClean="0"/>
              <a:t> har en mer </a:t>
            </a:r>
            <a:r>
              <a:rPr lang="nb-NO" dirty="0" err="1" smtClean="0"/>
              <a:t>hierrakisk</a:t>
            </a:r>
            <a:r>
              <a:rPr lang="nb-NO" dirty="0" smtClean="0"/>
              <a:t> struktur enn det Realfagstermer har, -  og vi er selvsagt interessert i finne ut i</a:t>
            </a:r>
            <a:r>
              <a:rPr lang="nb-NO" baseline="0" dirty="0" smtClean="0"/>
              <a:t> hvilken grad det er mulig</a:t>
            </a:r>
            <a:r>
              <a:rPr lang="nb-NO" dirty="0" smtClean="0"/>
              <a:t> å få overført noe av denne strukturen til Realfagstermer. MEN når det gjelder</a:t>
            </a:r>
            <a:r>
              <a:rPr lang="nb-NO" baseline="0" dirty="0" smtClean="0"/>
              <a:t> hierarki ( og i tillegg SO-henvisninger) har vi foreløpig ingen sikre resultater å vise til enda fordi det gjenstår arbeid med disse. </a:t>
            </a:r>
          </a:p>
          <a:p>
            <a:pPr marL="0" marR="0" indent="0" algn="l" defTabSz="914400" rtl="0" eaLnBrk="0" fontAlgn="base" latinLnBrk="0" hangingPunct="0">
              <a:lnSpc>
                <a:spcPct val="100000"/>
              </a:lnSpc>
              <a:spcBef>
                <a:spcPct val="30000"/>
              </a:spcBef>
              <a:spcAft>
                <a:spcPct val="0"/>
              </a:spcAft>
              <a:buClrTx/>
              <a:buSzTx/>
              <a:buFontTx/>
              <a:buNone/>
              <a:tabLst/>
              <a:defRPr/>
            </a:pPr>
            <a:endParaRPr lang="nb-NO" dirty="0" smtClean="0"/>
          </a:p>
          <a:p>
            <a:r>
              <a:rPr lang="nb-NO" baseline="0" dirty="0" smtClean="0"/>
              <a:t>Vi vil her bare nevne at vi ser for oss at RT potensielt kan ta i bruk TO’ s hierarkiske struktur der vi har match mellom begreper og RT mangler OT og/eller UT.  I </a:t>
            </a:r>
            <a:r>
              <a:rPr lang="nb-NO" baseline="0" dirty="0" smtClean="0">
                <a:effectLst/>
              </a:rPr>
              <a:t>n</a:t>
            </a:r>
            <a:r>
              <a:rPr lang="nb-NO" dirty="0" smtClean="0">
                <a:effectLst/>
              </a:rPr>
              <a:t>oen av tilfellene kan UT-ene i TO kan ha match i RT,  i andre tilfeller vil det ikke være match. </a:t>
            </a:r>
          </a:p>
          <a:p>
            <a:endParaRPr lang="nb-NO" baseline="0" dirty="0" smtClean="0">
              <a:effectLst/>
            </a:endParaRPr>
          </a:p>
          <a:p>
            <a:r>
              <a:rPr lang="nb-NO" baseline="0" dirty="0" smtClean="0"/>
              <a:t>Vi tenker oss at det kan være mulig for RT å inkludere </a:t>
            </a:r>
            <a:r>
              <a:rPr lang="nb-NO" baseline="0" dirty="0" err="1" smtClean="0"/>
              <a:t>Tekords</a:t>
            </a:r>
            <a:r>
              <a:rPr lang="nb-NO" baseline="0" dirty="0" smtClean="0"/>
              <a:t> OT- og UT-termer  - og likedan </a:t>
            </a:r>
            <a:r>
              <a:rPr lang="nb-NO" baseline="0" dirty="0" err="1" smtClean="0"/>
              <a:t>Tekords</a:t>
            </a:r>
            <a:r>
              <a:rPr lang="nb-NO" baseline="0" dirty="0" smtClean="0"/>
              <a:t> SO-henvisninger (?)  - også der vi ikke </a:t>
            </a:r>
            <a:r>
              <a:rPr lang="nb-NO" baseline="0" dirty="0" err="1" smtClean="0"/>
              <a:t>ikke</a:t>
            </a:r>
            <a:r>
              <a:rPr lang="nb-NO" baseline="0" dirty="0" smtClean="0"/>
              <a:t> har litterært belegg – slik at vi da kan vise til beholdning i TO/Trondheim. </a:t>
            </a:r>
          </a:p>
          <a:p>
            <a:endParaRPr lang="nb-NO" baseline="0" dirty="0" smtClean="0"/>
          </a:p>
          <a:p>
            <a:r>
              <a:rPr lang="nb-NO" baseline="0" smtClean="0"/>
              <a:t>Våre </a:t>
            </a:r>
            <a:r>
              <a:rPr lang="nb-NO" baseline="0" dirty="0" smtClean="0"/>
              <a:t>resultater når det gjelder synonymer sier oss at vi nok ikke kommer utenom manuelt og intellektuelt arbeid her heller.</a:t>
            </a:r>
          </a:p>
          <a:p>
            <a:endParaRPr lang="nb-NO" baseline="0" dirty="0" smtClean="0"/>
          </a:p>
          <a:p>
            <a:endParaRPr lang="nb-NO" dirty="0"/>
          </a:p>
        </p:txBody>
      </p:sp>
      <p:sp>
        <p:nvSpPr>
          <p:cNvPr id="4" name="Slide Number Placeholder 3"/>
          <p:cNvSpPr>
            <a:spLocks noGrp="1"/>
          </p:cNvSpPr>
          <p:nvPr>
            <p:ph type="sldNum" sz="quarter" idx="10"/>
          </p:nvPr>
        </p:nvSpPr>
        <p:spPr/>
        <p:txBody>
          <a:bodyPr/>
          <a:lstStyle/>
          <a:p>
            <a:pPr>
              <a:defRPr/>
            </a:pPr>
            <a:fld id="{CC204C69-CABE-F84C-BE6E-D5FA20685744}" type="slidenum">
              <a:rPr lang="en-US" smtClean="0"/>
              <a:pPr>
                <a:defRPr/>
              </a:pPr>
              <a:t>17</a:t>
            </a:fld>
            <a:endParaRPr lang="en-US"/>
          </a:p>
        </p:txBody>
      </p:sp>
    </p:spTree>
    <p:extLst>
      <p:ext uri="{BB962C8B-B14F-4D97-AF65-F5344CB8AC3E}">
        <p14:creationId xmlns:p14="http://schemas.microsoft.com/office/powerpoint/2010/main" xmlns="" val="2599861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nb-NO" sz="1200" b="0" i="0" u="none" strike="noStrike" kern="1200" dirty="0" smtClean="0">
                <a:solidFill>
                  <a:schemeClr val="tx1"/>
                </a:solidFill>
                <a:effectLst/>
                <a:latin typeface="Arial" charset="0"/>
                <a:ea typeface="ヒラギノ角ゴ Pro W3" charset="-128"/>
                <a:cs typeface="ヒラギノ角ゴ Pro W3" charset="-128"/>
              </a:rPr>
              <a:t>Så til noen foreløpige konklusjoner: </a:t>
            </a:r>
            <a:r>
              <a:rPr lang="nb-NO" dirty="0" smtClean="0"/>
              <a:t/>
            </a:r>
            <a:br>
              <a:rPr lang="nb-NO" dirty="0" smtClean="0"/>
            </a:br>
            <a:r>
              <a:rPr lang="nb-NO" dirty="0" smtClean="0"/>
              <a:t/>
            </a:r>
            <a:br>
              <a:rPr lang="nb-NO" dirty="0" smtClean="0"/>
            </a:br>
            <a:r>
              <a:rPr lang="nb-NO" sz="1200" b="0" i="0" u="none" strike="noStrike" kern="1200" dirty="0" smtClean="0">
                <a:solidFill>
                  <a:schemeClr val="tx1"/>
                </a:solidFill>
                <a:effectLst/>
                <a:latin typeface="Arial" charset="0"/>
                <a:ea typeface="ヒラギノ角ゴ Pro W3" charset="-128"/>
                <a:cs typeface="ヒラギノ角ゴ Pro W3" charset="-128"/>
              </a:rPr>
              <a:t>Vi har nok ikke funnet den beste sammenligningsmetoden. Kanskje det var uklokt å gå via ordnivå til begrepsnivået, eller kanskje det er en bedre måte å gjøre det samme på. Kanskje har vi ikke stilt de riktige spørsmålene, kanskje fant vi ikke de beste verktøyene. Men vi har likevel tro på at noen av våre funn er verdt å bygge videre på, og neste skritt kan være å ta kontakt med språkmiljøer på universitetet for å diskutere muligheter. </a:t>
            </a:r>
            <a:r>
              <a:rPr lang="nb-NO" dirty="0" smtClean="0"/>
              <a:t/>
            </a:r>
            <a:br>
              <a:rPr lang="nb-NO" dirty="0" smtClean="0"/>
            </a:br>
            <a:r>
              <a:rPr lang="nb-NO" dirty="0" smtClean="0"/>
              <a:t/>
            </a:r>
            <a:br>
              <a:rPr lang="nb-NO" dirty="0" smtClean="0"/>
            </a:br>
            <a:r>
              <a:rPr lang="nb-NO" sz="1200" b="0" i="0" u="none" strike="noStrike" kern="1200" dirty="0" smtClean="0">
                <a:solidFill>
                  <a:schemeClr val="tx1"/>
                </a:solidFill>
                <a:effectLst/>
                <a:latin typeface="Arial" charset="0"/>
                <a:ea typeface="ヒラギノ角ゴ Pro W3" charset="-128"/>
                <a:cs typeface="ヒラギノ角ゴ Pro W3" charset="-128"/>
              </a:rPr>
              <a:t>Vi ser at automatisk sammenligning tar oss et stykke på veien, men det gjenstår likevel mye arbeid som må kvalitetssikres intellektuelt. Dermed krever det tid. Foreløpig ser det ut som det å utnytte ulike språkvarianter kan gjøres med en høyere grad av automatisk innsats, mens det er krevende å gå videre med å dele </a:t>
            </a:r>
            <a:r>
              <a:rPr lang="nb-NO" sz="1200" b="0" i="0" u="none" strike="noStrike" kern="1200" dirty="0" err="1" smtClean="0">
                <a:solidFill>
                  <a:schemeClr val="tx1"/>
                </a:solidFill>
                <a:effectLst/>
                <a:latin typeface="Arial" charset="0"/>
                <a:ea typeface="ヒラギノ角ゴ Pro W3" charset="-128"/>
                <a:cs typeface="ヒラギノ角ゴ Pro W3" charset="-128"/>
              </a:rPr>
              <a:t>se-henvisninger</a:t>
            </a:r>
            <a:r>
              <a:rPr lang="nb-NO" sz="1200" b="0" i="0" u="none" strike="noStrike" kern="1200" dirty="0" smtClean="0">
                <a:solidFill>
                  <a:schemeClr val="tx1"/>
                </a:solidFill>
                <a:effectLst/>
                <a:latin typeface="Arial" charset="0"/>
                <a:ea typeface="ヒラギノ角ゴ Pro W3" charset="-128"/>
                <a:cs typeface="ヒラギノ角ゴ Pro W3" charset="-128"/>
              </a:rPr>
              <a:t>. Til denne typen bruk ville det vært en fordel om vi i beskrivelsen av vokabularene skilte mellom </a:t>
            </a:r>
            <a:r>
              <a:rPr lang="nb-NO" sz="1200" b="0" i="0" u="none" strike="noStrike" kern="1200" dirty="0" err="1" smtClean="0">
                <a:solidFill>
                  <a:schemeClr val="tx1"/>
                </a:solidFill>
                <a:effectLst/>
                <a:latin typeface="Arial" charset="0"/>
                <a:ea typeface="ヒラギノ角ゴ Pro W3" charset="-128"/>
                <a:cs typeface="ヒラギノ角ゴ Pro W3" charset="-128"/>
              </a:rPr>
              <a:t>se-henvisninger</a:t>
            </a:r>
            <a:r>
              <a:rPr lang="nb-NO" sz="1200" b="0" i="0" u="none" strike="noStrike" kern="1200" dirty="0" smtClean="0">
                <a:solidFill>
                  <a:schemeClr val="tx1"/>
                </a:solidFill>
                <a:effectLst/>
                <a:latin typeface="Arial" charset="0"/>
                <a:ea typeface="ヒラギノ角ゴ Pro W3" charset="-128"/>
                <a:cs typeface="ヒラギノ角ゴ Pro W3" charset="-128"/>
              </a:rPr>
              <a:t> som virkelig er synonymer, og </a:t>
            </a:r>
            <a:r>
              <a:rPr lang="nb-NO" sz="1200" b="0" i="0" u="none" strike="noStrike" kern="1200" dirty="0" err="1" smtClean="0">
                <a:solidFill>
                  <a:schemeClr val="tx1"/>
                </a:solidFill>
                <a:effectLst/>
                <a:latin typeface="Arial" charset="0"/>
                <a:ea typeface="ヒラギノ角ゴ Pro W3" charset="-128"/>
                <a:cs typeface="ヒラギノ角ゴ Pro W3" charset="-128"/>
              </a:rPr>
              <a:t>se-henvisninger</a:t>
            </a:r>
            <a:r>
              <a:rPr lang="nb-NO" sz="1200" b="0" i="0" u="none" strike="noStrike" kern="1200" dirty="0" smtClean="0">
                <a:solidFill>
                  <a:schemeClr val="tx1"/>
                </a:solidFill>
                <a:effectLst/>
                <a:latin typeface="Arial" charset="0"/>
                <a:ea typeface="ヒラギノ角ゴ Pro W3" charset="-128"/>
                <a:cs typeface="ヒラギノ角ゴ Pro W3" charset="-128"/>
              </a:rPr>
              <a:t> som er laget </a:t>
            </a:r>
            <a:r>
              <a:rPr lang="nb-NO" sz="1200" b="0" i="0" u="none" strike="noStrike" kern="1200" dirty="0" err="1" smtClean="0">
                <a:solidFill>
                  <a:schemeClr val="tx1"/>
                </a:solidFill>
                <a:effectLst/>
                <a:latin typeface="Arial" charset="0"/>
                <a:ea typeface="ヒラギノ角ゴ Pro W3" charset="-128"/>
                <a:cs typeface="ヒラギノ角ゴ Pro W3" charset="-128"/>
              </a:rPr>
              <a:t>utfra</a:t>
            </a:r>
            <a:r>
              <a:rPr lang="nb-NO" sz="1200" b="0" i="0" u="none" strike="noStrike" kern="1200" dirty="0" smtClean="0">
                <a:solidFill>
                  <a:schemeClr val="tx1"/>
                </a:solidFill>
                <a:effectLst/>
                <a:latin typeface="Arial" charset="0"/>
                <a:ea typeface="ヒラギノ角ゴ Pro W3" charset="-128"/>
                <a:cs typeface="ヒラギノ角ゴ Pro W3" charset="-128"/>
              </a:rPr>
              <a:t> en vurdering om at det er hensiktsmessig i det enkelte vokabularet. </a:t>
            </a:r>
            <a:r>
              <a:rPr lang="nb-NO" dirty="0" smtClean="0"/>
              <a:t/>
            </a:r>
            <a:br>
              <a:rPr lang="nb-NO" dirty="0" smtClean="0"/>
            </a:br>
            <a:r>
              <a:rPr lang="nb-NO" dirty="0" smtClean="0"/>
              <a:t/>
            </a:r>
            <a:br>
              <a:rPr lang="nb-NO" dirty="0" smtClean="0"/>
            </a:br>
            <a:r>
              <a:rPr lang="nb-NO" sz="1200" b="0" i="0" u="none" strike="noStrike" kern="1200" dirty="0" smtClean="0">
                <a:solidFill>
                  <a:schemeClr val="tx1"/>
                </a:solidFill>
                <a:effectLst/>
                <a:latin typeface="Arial" charset="0"/>
                <a:ea typeface="ヒラギノ角ゴ Pro W3" charset="-128"/>
                <a:cs typeface="ヒラギノ角ゴ Pro W3" charset="-128"/>
              </a:rPr>
              <a:t>Å slå sammen vokabularene til ett krever en innsats som nok ikke står i forhold til resultatet. Men en gjensidig utnytting er likevel mulig, og noe vi mener vil være en fordel. </a:t>
            </a:r>
            <a:r>
              <a:rPr lang="nb-NO" dirty="0" smtClean="0"/>
              <a:t/>
            </a:r>
            <a:br>
              <a:rPr lang="nb-NO" dirty="0" smtClean="0"/>
            </a:br>
            <a:endParaRPr lang="nb-NO" sz="1200" b="0" i="0" u="none" strike="noStrike" kern="1200" dirty="0" smtClean="0">
              <a:solidFill>
                <a:schemeClr val="tx1"/>
              </a:solidFill>
              <a:latin typeface="Arial" charset="0"/>
              <a:ea typeface="ヒラギノ角ゴ Pro W3" charset="-128"/>
            </a:endParaRPr>
          </a:p>
          <a:p>
            <a:r>
              <a:rPr lang="nb-NO" sz="1200" b="0" i="0" u="none" strike="noStrike" kern="1200" dirty="0" smtClean="0">
                <a:solidFill>
                  <a:schemeClr val="tx1"/>
                </a:solidFill>
                <a:effectLst/>
                <a:latin typeface="Arial" charset="0"/>
                <a:ea typeface="ヒラギノ角ゴ Pro W3" charset="-128"/>
                <a:cs typeface="ヒラギノ角ゴ Pro W3" charset="-128"/>
              </a:rPr>
              <a:t>Vi har altså en 20% overlapp mellom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a:t>
            </a:r>
            <a:r>
              <a:rPr lang="nb-NO" sz="1200" b="0" i="0" u="none" strike="noStrike" kern="1200" dirty="0" smtClean="0">
                <a:solidFill>
                  <a:schemeClr val="tx1"/>
                </a:solidFill>
                <a:effectLst/>
                <a:latin typeface="Arial" charset="0"/>
                <a:ea typeface="ヒラギノ角ゴ Pro W3" charset="-128"/>
                <a:cs typeface="ヒラギノ角ゴ Pro W3" charset="-128"/>
              </a:rPr>
              <a:t> og RT. Derfra er veien kort til å tenke seg at våre samlingsansvarlige utnytter terminologien fra hverandres vokabular der vi trenger nye emneord. Og vi kan også tenke oss å hente fra andre vokabularer for eksempel </a:t>
            </a:r>
            <a:r>
              <a:rPr lang="nb-NO" sz="1200" b="0" i="0" u="none" strike="noStrike" kern="1200" dirty="0" err="1" smtClean="0">
                <a:solidFill>
                  <a:schemeClr val="tx1"/>
                </a:solidFill>
                <a:effectLst/>
                <a:latin typeface="Arial" charset="0"/>
                <a:ea typeface="ヒラギノ角ゴ Pro W3" charset="-128"/>
                <a:cs typeface="ヒラギノ角ゴ Pro W3" charset="-128"/>
              </a:rPr>
              <a:t>Agrovoc</a:t>
            </a:r>
            <a:r>
              <a:rPr lang="nb-NO" sz="1200" b="0" i="0" u="none" strike="noStrike" kern="1200" dirty="0" smtClean="0">
                <a:solidFill>
                  <a:schemeClr val="tx1"/>
                </a:solidFill>
                <a:effectLst/>
                <a:latin typeface="Arial" charset="0"/>
                <a:ea typeface="ヒラギノ角ゴ Pro W3" charset="-128"/>
                <a:cs typeface="ヒラギノ角ゴ Pro W3" charset="-128"/>
              </a:rPr>
              <a:t>.</a:t>
            </a:r>
            <a:endParaRPr lang="nb-NO" sz="1200" b="0" i="0" u="none" strike="noStrike" kern="1200" dirty="0" smtClean="0">
              <a:solidFill>
                <a:schemeClr val="tx1"/>
              </a:solidFill>
              <a:latin typeface="Arial" charset="0"/>
              <a:ea typeface="ヒラギノ角ゴ Pro W3" charset="-128"/>
              <a:cs typeface="ヒラギノ角ゴ Pro W3" charset="-128"/>
            </a:endParaRPr>
          </a:p>
          <a:p>
            <a:endParaRPr lang="nb-NO" sz="1200" b="0" i="0" u="none" strike="noStrike" kern="1200" dirty="0" smtClean="0">
              <a:solidFill>
                <a:schemeClr val="tx1"/>
              </a:solidFill>
              <a:latin typeface="Arial" charset="0"/>
              <a:ea typeface="ヒラギノ角ゴ Pro W3" charset="-128"/>
              <a:cs typeface="ヒラギノ角ゴ Pro W3" charset="-128"/>
            </a:endParaRPr>
          </a:p>
          <a:p>
            <a:r>
              <a:rPr lang="nb-NO" sz="1200" b="0" i="0" u="none" strike="noStrike" kern="1200" dirty="0" smtClean="0">
                <a:solidFill>
                  <a:schemeClr val="tx1"/>
                </a:solidFill>
                <a:latin typeface="Arial" charset="0"/>
                <a:ea typeface="ヒラギノ角ゴ Pro W3" charset="-128"/>
                <a:cs typeface="ヒラギノ角ゴ Pro W3" charset="-128"/>
              </a:rPr>
              <a:t>Det går an å tenke seg at man legger til rette for felles grensesnitt der ulike vokabularer for eksempel kan søkes i som ett, og der treff vises med beholdningsinformasjon. Her kan vi samle mange vokabularer. En slik løsning mener vi det er grunnlag for at Nasjonalbiblioteket ser nærmere på. </a:t>
            </a:r>
            <a:r>
              <a:rPr lang="nb-NO" dirty="0" smtClean="0"/>
              <a:t/>
            </a:r>
            <a:br>
              <a:rPr lang="nb-NO" dirty="0" smtClean="0"/>
            </a:br>
            <a:r>
              <a:rPr lang="nb-NO" dirty="0" smtClean="0"/>
              <a:t/>
            </a:r>
            <a:br>
              <a:rPr lang="nb-NO" dirty="0" smtClean="0"/>
            </a:br>
            <a:r>
              <a:rPr lang="nb-NO" sz="1200" b="0" i="0" u="none" strike="noStrike" kern="1200" dirty="0" smtClean="0">
                <a:solidFill>
                  <a:schemeClr val="tx1"/>
                </a:solidFill>
                <a:effectLst/>
                <a:latin typeface="Arial" charset="0"/>
                <a:ea typeface="ヒラギノ角ゴ Pro W3" charset="-128"/>
                <a:cs typeface="ヒラギノ角ゴ Pro W3" charset="-128"/>
              </a:rPr>
              <a:t>Veien videre for oss går nå over i et nytt prosjekt, som bygger videre på arbeid og erfaringer fra dette her. I år er vi tildelt midler fra Nasjonalbiblioteket for å gå i gang med prosjektet Felles terminologi for klassifikasjon med </a:t>
            </a:r>
            <a:r>
              <a:rPr lang="nb-NO" sz="1200" b="0" i="0" u="none" strike="noStrike" kern="1200" dirty="0" err="1" smtClean="0">
                <a:solidFill>
                  <a:schemeClr val="tx1"/>
                </a:solidFill>
                <a:effectLst/>
                <a:latin typeface="Arial" charset="0"/>
                <a:ea typeface="ヒラギノ角ゴ Pro W3" charset="-128"/>
                <a:cs typeface="ヒラギノ角ゴ Pro W3" charset="-128"/>
              </a:rPr>
              <a:t>Dewey</a:t>
            </a:r>
            <a:r>
              <a:rPr lang="nb-NO" sz="1200" b="0" i="0" u="none" strike="noStrike" kern="1200" dirty="0" smtClean="0">
                <a:solidFill>
                  <a:schemeClr val="tx1"/>
                </a:solidFill>
                <a:effectLst/>
                <a:latin typeface="Arial" charset="0"/>
                <a:ea typeface="ヒラギノ角ゴ Pro W3" charset="-128"/>
                <a:cs typeface="ヒラギノ角ゴ Pro W3" charset="-128"/>
              </a:rPr>
              <a:t>. Vi skal blant annet utrede muligheter og metoder for </a:t>
            </a:r>
            <a:r>
              <a:rPr lang="nb-NO" sz="1200" b="0" i="0" u="none" strike="noStrike" kern="1200" dirty="0" err="1" smtClean="0">
                <a:solidFill>
                  <a:schemeClr val="tx1"/>
                </a:solidFill>
                <a:effectLst/>
                <a:latin typeface="Arial" charset="0"/>
                <a:ea typeface="ヒラギノ角ゴ Pro W3" charset="-128"/>
                <a:cs typeface="ヒラギノ角ゴ Pro W3" charset="-128"/>
              </a:rPr>
              <a:t>mapping</a:t>
            </a:r>
            <a:r>
              <a:rPr lang="nb-NO" sz="1200" b="0" i="0" u="none" strike="noStrike" kern="1200" dirty="0" smtClean="0">
                <a:solidFill>
                  <a:schemeClr val="tx1"/>
                </a:solidFill>
                <a:effectLst/>
                <a:latin typeface="Arial" charset="0"/>
                <a:ea typeface="ヒラギノ角ゴ Pro W3" charset="-128"/>
                <a:cs typeface="ヒラギノ角ゴ Pro W3" charset="-128"/>
              </a:rPr>
              <a:t> mellom vokabularer – selvsagt Realfagstermer og </a:t>
            </a:r>
            <a:r>
              <a:rPr lang="nb-NO" sz="1200" b="0" i="0" u="none" strike="noStrike" kern="1200" dirty="0" err="1" smtClean="0">
                <a:solidFill>
                  <a:schemeClr val="tx1"/>
                </a:solidFill>
                <a:effectLst/>
                <a:latin typeface="Arial" charset="0"/>
                <a:ea typeface="ヒラギノ角ゴ Pro W3" charset="-128"/>
                <a:cs typeface="ヒラギノ角ゴ Pro W3" charset="-128"/>
              </a:rPr>
              <a:t>Tekord</a:t>
            </a:r>
            <a:r>
              <a:rPr lang="nb-NO" sz="1200" b="0" i="0" u="none" strike="noStrike" kern="1200" dirty="0" smtClean="0">
                <a:solidFill>
                  <a:schemeClr val="tx1"/>
                </a:solidFill>
                <a:effectLst/>
                <a:latin typeface="Arial" charset="0"/>
                <a:ea typeface="ヒラギノ角ゴ Pro W3" charset="-128"/>
                <a:cs typeface="ヒラギノ角ゴ Pro W3" charset="-128"/>
              </a:rPr>
              <a:t> – og DDC. Også håper vi at vi har mer å fortelle her om et år. Takk for oss!</a:t>
            </a:r>
            <a:r>
              <a:rPr lang="nb-NO" dirty="0" smtClean="0"/>
              <a:t/>
            </a:r>
            <a:br>
              <a:rPr lang="nb-NO" dirty="0" smtClean="0"/>
            </a:br>
            <a:r>
              <a:rPr lang="nb-NO" dirty="0" smtClean="0"/>
              <a:t/>
            </a:r>
            <a:br>
              <a:rPr lang="nb-NO" dirty="0" smtClean="0"/>
            </a:br>
            <a:r>
              <a:rPr lang="nb-NO" dirty="0" smtClean="0"/>
              <a:t/>
            </a:r>
            <a:br>
              <a:rPr lang="nb-NO" dirty="0" smtClean="0"/>
            </a:br>
            <a:r>
              <a:rPr lang="nb-NO" dirty="0" smtClean="0"/>
              <a:t/>
            </a:r>
            <a:br>
              <a:rPr lang="nb-NO" dirty="0" smtClean="0"/>
            </a:br>
            <a:endParaRPr lang="nb-NO" dirty="0"/>
          </a:p>
        </p:txBody>
      </p:sp>
      <p:sp>
        <p:nvSpPr>
          <p:cNvPr id="4" name="Slide Number Placeholder 3"/>
          <p:cNvSpPr>
            <a:spLocks noGrp="1"/>
          </p:cNvSpPr>
          <p:nvPr>
            <p:ph type="sldNum" sz="quarter" idx="10"/>
          </p:nvPr>
        </p:nvSpPr>
        <p:spPr/>
        <p:txBody>
          <a:bodyPr/>
          <a:lstStyle/>
          <a:p>
            <a:pPr>
              <a:defRPr/>
            </a:pPr>
            <a:fld id="{CC204C69-CABE-F84C-BE6E-D5FA20685744}" type="slidenum">
              <a:rPr lang="en-US" smtClean="0"/>
              <a:pPr>
                <a:defRPr/>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1143000" y="2286000"/>
            <a:ext cx="7543800" cy="1143000"/>
          </a:xfrm>
        </p:spPr>
        <p:txBody>
          <a:bodyPr anchor="b"/>
          <a:lstStyle>
            <a:lvl1pPr>
              <a:defRPr sz="20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1143000" y="3429000"/>
            <a:ext cx="7543800" cy="1752600"/>
          </a:xfrm>
        </p:spPr>
        <p:txBody>
          <a:bodyPr/>
          <a:lstStyle>
            <a:lvl1pPr marL="0" indent="0">
              <a:buFontTx/>
              <a:buNone/>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73A2D350-AA2F-2443-BB3E-D433868FFC1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BF6A3320-6CC2-2B42-8B00-CABF0026610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C9CF07D5-C37A-6F46-989B-1C1C8AC09DF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p:txBody>
          <a:bodyPr/>
          <a:lstStyle>
            <a:lvl1pPr>
              <a:defRPr/>
            </a:lvl1pPr>
          </a:lstStyle>
          <a:p>
            <a:pPr>
              <a:defRPr/>
            </a:pPr>
            <a:r>
              <a:rPr lang="nb-NO"/>
              <a:t>11. april 2011</a:t>
            </a:r>
          </a:p>
        </p:txBody>
      </p:sp>
      <p:sp>
        <p:nvSpPr>
          <p:cNvPr id="8"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9" name="Rectangle 12"/>
          <p:cNvSpPr>
            <a:spLocks noGrp="1" noChangeArrowheads="1"/>
          </p:cNvSpPr>
          <p:nvPr>
            <p:ph type="sldNum" sz="quarter" idx="12"/>
          </p:nvPr>
        </p:nvSpPr>
        <p:spPr/>
        <p:txBody>
          <a:bodyPr/>
          <a:lstStyle>
            <a:lvl1pPr>
              <a:defRPr/>
            </a:lvl1pPr>
          </a:lstStyle>
          <a:p>
            <a:pPr>
              <a:defRPr/>
            </a:pPr>
            <a:fld id="{B4CFCE9D-45C6-1848-9A7E-F663E32D94C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p:txBody>
          <a:bodyPr/>
          <a:lstStyle>
            <a:lvl1pPr>
              <a:defRPr/>
            </a:lvl1pPr>
          </a:lstStyle>
          <a:p>
            <a:pPr>
              <a:defRPr/>
            </a:pPr>
            <a:r>
              <a:rPr lang="nb-NO"/>
              <a:t>11. april 2011</a:t>
            </a:r>
          </a:p>
        </p:txBody>
      </p:sp>
      <p:sp>
        <p:nvSpPr>
          <p:cNvPr id="4"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5" name="Rectangle 12"/>
          <p:cNvSpPr>
            <a:spLocks noGrp="1" noChangeArrowheads="1"/>
          </p:cNvSpPr>
          <p:nvPr>
            <p:ph type="sldNum" sz="quarter" idx="12"/>
          </p:nvPr>
        </p:nvSpPr>
        <p:spPr/>
        <p:txBody>
          <a:bodyPr/>
          <a:lstStyle>
            <a:lvl1pPr>
              <a:defRPr/>
            </a:lvl1pPr>
          </a:lstStyle>
          <a:p>
            <a:pPr>
              <a:defRPr/>
            </a:pPr>
            <a:fld id="{066A3E9A-49C9-AB48-A5D7-3FA393F8043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p:txBody>
          <a:bodyPr/>
          <a:lstStyle>
            <a:lvl1pPr>
              <a:defRPr/>
            </a:lvl1pPr>
          </a:lstStyle>
          <a:p>
            <a:pPr>
              <a:defRPr/>
            </a:pPr>
            <a:r>
              <a:rPr lang="nb-NO"/>
              <a:t>11. april 2011</a:t>
            </a:r>
          </a:p>
        </p:txBody>
      </p:sp>
      <p:sp>
        <p:nvSpPr>
          <p:cNvPr id="3"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4" name="Rectangle 12"/>
          <p:cNvSpPr>
            <a:spLocks noGrp="1" noChangeArrowheads="1"/>
          </p:cNvSpPr>
          <p:nvPr>
            <p:ph type="sldNum" sz="quarter" idx="12"/>
          </p:nvPr>
        </p:nvSpPr>
        <p:spPr/>
        <p:txBody>
          <a:bodyPr/>
          <a:lstStyle>
            <a:lvl1pPr>
              <a:defRPr/>
            </a:lvl1pPr>
          </a:lstStyle>
          <a:p>
            <a:pPr>
              <a:defRPr/>
            </a:pPr>
            <a:fld id="{117B5F43-E58A-3F4E-839A-830E399E4EB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4514232C-1924-F044-8BD8-BA98919DB3D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
          <p:cNvSpPr>
            <a:spLocks noGrp="1" noChangeArrowheads="1"/>
          </p:cNvSpPr>
          <p:nvPr>
            <p:ph type="dt" sz="half" idx="10"/>
          </p:nvPr>
        </p:nvSpPr>
        <p:spPr/>
        <p:txBody>
          <a:bodyPr/>
          <a:lstStyle>
            <a:lvl1pPr>
              <a:defRPr/>
            </a:lvl1pPr>
          </a:lstStyle>
          <a:p>
            <a:pPr>
              <a:defRPr/>
            </a:pPr>
            <a:r>
              <a:rPr lang="nb-NO"/>
              <a:t>11. april 2011</a:t>
            </a:r>
          </a:p>
        </p:txBody>
      </p:sp>
      <p:sp>
        <p:nvSpPr>
          <p:cNvPr id="6"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7" name="Rectangle 12"/>
          <p:cNvSpPr>
            <a:spLocks noGrp="1" noChangeArrowheads="1"/>
          </p:cNvSpPr>
          <p:nvPr>
            <p:ph type="sldNum" sz="quarter" idx="12"/>
          </p:nvPr>
        </p:nvSpPr>
        <p:spPr/>
        <p:txBody>
          <a:bodyPr/>
          <a:lstStyle>
            <a:lvl1pPr>
              <a:defRPr/>
            </a:lvl1pPr>
          </a:lstStyle>
          <a:p>
            <a:pPr>
              <a:defRPr/>
            </a:pPr>
            <a:fld id="{FBDDE903-C9A9-F140-BC70-53ACC3C9BCA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60B3033C-758F-B749-8B74-9A54DAEE960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en-US" smtClean="0"/>
              <a:t>Click to edit Master title style</a:t>
            </a:r>
            <a:endParaRPr lang="nb-NO"/>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p:txBody>
          <a:bodyPr/>
          <a:lstStyle>
            <a:lvl1pPr>
              <a:defRPr/>
            </a:lvl1pPr>
          </a:lstStyle>
          <a:p>
            <a:pPr>
              <a:defRPr/>
            </a:pPr>
            <a:r>
              <a:rPr lang="nb-NO"/>
              <a:t>11. april 2011</a:t>
            </a:r>
          </a:p>
        </p:txBody>
      </p:sp>
      <p:sp>
        <p:nvSpPr>
          <p:cNvPr id="5" name="Rectangle 11"/>
          <p:cNvSpPr>
            <a:spLocks noGrp="1" noChangeArrowheads="1"/>
          </p:cNvSpPr>
          <p:nvPr>
            <p:ph type="ftr" sz="quarter" idx="11"/>
          </p:nvPr>
        </p:nvSpPr>
        <p:spPr/>
        <p:txBody>
          <a:bodyPr/>
          <a:lstStyle>
            <a:lvl1pPr>
              <a:defRPr/>
            </a:lvl1pPr>
          </a:lstStyle>
          <a:p>
            <a:pPr>
              <a:defRPr/>
            </a:pPr>
            <a:r>
              <a:rPr lang="en-US"/>
              <a:t>Ny Powerpoint mal 2011</a:t>
            </a:r>
          </a:p>
        </p:txBody>
      </p:sp>
      <p:sp>
        <p:nvSpPr>
          <p:cNvPr id="6" name="Rectangle 12"/>
          <p:cNvSpPr>
            <a:spLocks noGrp="1" noChangeArrowheads="1"/>
          </p:cNvSpPr>
          <p:nvPr>
            <p:ph type="sldNum" sz="quarter" idx="12"/>
          </p:nvPr>
        </p:nvSpPr>
        <p:spPr/>
        <p:txBody>
          <a:bodyPr/>
          <a:lstStyle>
            <a:lvl1pPr>
              <a:defRPr/>
            </a:lvl1pPr>
          </a:lstStyle>
          <a:p>
            <a:pPr>
              <a:defRPr/>
            </a:pPr>
            <a:fld id="{B755BF67-3379-424A-A5FF-63207924C9A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34" name="Rectangle 10"/>
          <p:cNvSpPr>
            <a:spLocks noGrp="1" noChangeArrowheads="1"/>
          </p:cNvSpPr>
          <p:nvPr>
            <p:ph type="dt" sz="half" idx="2"/>
          </p:nvPr>
        </p:nvSpPr>
        <p:spPr bwMode="auto">
          <a:xfrm>
            <a:off x="990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dirty="0" smtClean="0"/>
            </a:lvl1pPr>
          </a:lstStyle>
          <a:p>
            <a:pPr>
              <a:defRPr/>
            </a:pPr>
            <a:r>
              <a:rPr lang="nb-NO"/>
              <a:t>12. august 2012</a:t>
            </a:r>
          </a:p>
        </p:txBody>
      </p:sp>
      <p:sp>
        <p:nvSpPr>
          <p:cNvPr id="1035" name="Rectangle 11"/>
          <p:cNvSpPr>
            <a:spLocks noGrp="1" noChangeArrowheads="1"/>
          </p:cNvSpPr>
          <p:nvPr>
            <p:ph type="ftr" sz="quarter" idx="3"/>
          </p:nvPr>
        </p:nvSpPr>
        <p:spPr bwMode="auto">
          <a:xfrm>
            <a:off x="3048000" y="6248400"/>
            <a:ext cx="4800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900"/>
            </a:lvl1pPr>
          </a:lstStyle>
          <a:p>
            <a:pPr>
              <a:defRPr/>
            </a:pPr>
            <a:r>
              <a:rPr lang="en-US"/>
              <a:t>Tema Powerpoint</a:t>
            </a:r>
          </a:p>
        </p:txBody>
      </p:sp>
      <p:sp>
        <p:nvSpPr>
          <p:cNvPr id="1036" name="Rectangle 12"/>
          <p:cNvSpPr>
            <a:spLocks noGrp="1" noChangeArrowheads="1"/>
          </p:cNvSpPr>
          <p:nvPr>
            <p:ph type="sldNum" sz="quarter" idx="4"/>
          </p:nvPr>
        </p:nvSpPr>
        <p:spPr bwMode="auto">
          <a:xfrm>
            <a:off x="8001000" y="6248400"/>
            <a:ext cx="685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900"/>
            </a:lvl1pPr>
          </a:lstStyle>
          <a:p>
            <a:pPr>
              <a:defRPr/>
            </a:pPr>
            <a:fld id="{7A7BEDBD-8672-434B-A580-918450FECB96}" type="slidenum">
              <a:rPr lang="en-US"/>
              <a:pPr>
                <a:defRPr/>
              </a:pPr>
              <a:t>‹#›</a:t>
            </a:fld>
            <a:endParaRPr lang="en-US"/>
          </a:p>
        </p:txBody>
      </p:sp>
      <p:pic>
        <p:nvPicPr>
          <p:cNvPr id="1031" name="Picture 7" descr="UiO_UBREAL_A.png"/>
          <p:cNvPicPr>
            <a:picLocks noChangeAspect="1"/>
          </p:cNvPicPr>
          <p:nvPr/>
        </p:nvPicPr>
        <p:blipFill>
          <a:blip r:embed="rId13"/>
          <a:srcRect/>
          <a:stretch>
            <a:fillRect/>
          </a:stretch>
        </p:blipFill>
        <p:spPr bwMode="auto">
          <a:xfrm>
            <a:off x="304800" y="228600"/>
            <a:ext cx="2619375" cy="3635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hdr="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richard.cyganiak.de/2007/10/lod/imagemap.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dbpedia.org/About" TargetMode="Externa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ub.uio.no/om/prosjekter/emneordprosjekt/index.html" TargetMode="External"/><Relationship Id="rId2" Type="http://schemas.openxmlformats.org/officeDocument/2006/relationships/hyperlink" Target="http://app.uio.no/ub/emnesok/" TargetMode="External"/><Relationship Id="rId1" Type="http://schemas.openxmlformats.org/officeDocument/2006/relationships/slideLayout" Target="../slideLayouts/slideLayout2.xml"/><Relationship Id="rId5" Type="http://schemas.openxmlformats.org/officeDocument/2006/relationships/hyperlink" Target="mailto:ureal-emnered@ub.uio.no" TargetMode="External"/><Relationship Id="rId4" Type="http://schemas.openxmlformats.org/officeDocument/2006/relationships/hyperlink" Target="http://www.ub.uio.no/om/prosjekter/realfagstermer-tekord/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r>
              <a:rPr lang="nb-NO" dirty="0"/>
              <a:t>Merutnyttelse av emne- og klassifikasjonsdata</a:t>
            </a:r>
            <a:br>
              <a:rPr lang="nb-NO" dirty="0"/>
            </a:br>
            <a:r>
              <a:rPr lang="nb-NO" dirty="0" smtClean="0"/>
              <a:t>	</a:t>
            </a:r>
            <a:endParaRPr lang="nb-NO" dirty="0"/>
          </a:p>
        </p:txBody>
      </p:sp>
      <p:sp>
        <p:nvSpPr>
          <p:cNvPr id="15363" name="Rectangle 3"/>
          <p:cNvSpPr>
            <a:spLocks noGrp="1" noChangeArrowheads="1"/>
          </p:cNvSpPr>
          <p:nvPr>
            <p:ph type="subTitle" idx="1"/>
          </p:nvPr>
        </p:nvSpPr>
        <p:spPr/>
        <p:txBody>
          <a:bodyPr/>
          <a:lstStyle/>
          <a:p>
            <a:r>
              <a:rPr lang="nb-NO" dirty="0"/>
              <a:t>Emneord og webens verktøykasse </a:t>
            </a:r>
            <a:r>
              <a:rPr lang="nb-NO" dirty="0" smtClean="0"/>
              <a:t>: Realfagsbibliotekets emneordsprosjekt snekrer videre og bygger broer mot TEKORD i Trondheim</a:t>
            </a:r>
            <a:endParaRPr lang="nb-NO"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p:cNvPicPr>
            <a:picLocks noChangeAspect="1" noChangeArrowheads="1"/>
          </p:cNvPicPr>
          <p:nvPr/>
        </p:nvPicPr>
        <p:blipFill>
          <a:blip r:embed="rId3">
            <a:lum bright="30000"/>
            <a:extLst>
              <a:ext uri="{28A0092B-C50C-407E-A947-70E740481C1C}">
                <a14:useLocalDpi xmlns:a14="http://schemas.microsoft.com/office/drawing/2010/main" xmlns="" val="0"/>
              </a:ext>
            </a:extLst>
          </a:blip>
          <a:srcRect/>
          <a:stretch>
            <a:fillRect/>
          </a:stretch>
        </p:blipFill>
        <p:spPr bwMode="auto">
          <a:xfrm>
            <a:off x="900113" y="1557338"/>
            <a:ext cx="7424737" cy="4525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p:nvPr/>
        </p:nvSpPr>
        <p:spPr>
          <a:xfrm>
            <a:off x="3851275" y="908050"/>
            <a:ext cx="4572000" cy="923925"/>
          </a:xfrm>
          <a:prstGeom prst="rect">
            <a:avLst/>
          </a:prstGeom>
          <a:ln w="38100">
            <a:noFill/>
          </a:ln>
        </p:spPr>
        <p:txBody>
          <a:bodyPr>
            <a:spAutoFit/>
          </a:bodyPr>
          <a:lstStyle/>
          <a:p>
            <a:r>
              <a:rPr lang="nb-NO" dirty="0"/>
              <a:t>Hentet ut fra BIBSYS desember 2009: Utgangspunktet vårt var 46 260 unike ord fordelt på 279 199 katalogposter. </a:t>
            </a:r>
          </a:p>
        </p:txBody>
      </p:sp>
      <p:sp>
        <p:nvSpPr>
          <p:cNvPr id="5" name="Rectangle 4"/>
          <p:cNvSpPr/>
          <p:nvPr/>
        </p:nvSpPr>
        <p:spPr>
          <a:xfrm>
            <a:off x="250825" y="1484313"/>
            <a:ext cx="1657350" cy="36734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nb-NO" sz="1400" dirty="0">
                <a:solidFill>
                  <a:schemeClr val="tx1"/>
                </a:solidFill>
                <a:ea typeface="ＭＳ Ｐゴシック" pitchFamily="34" charset="-128"/>
              </a:rPr>
              <a:t>Emne-/nøkkelord fra:</a:t>
            </a:r>
          </a:p>
          <a:p>
            <a:endParaRPr lang="nb-NO" sz="1400" dirty="0">
              <a:solidFill>
                <a:schemeClr val="tx1"/>
              </a:solidFill>
              <a:ea typeface="ＭＳ Ｐゴシック" pitchFamily="34" charset="-128"/>
            </a:endParaRPr>
          </a:p>
          <a:p>
            <a:r>
              <a:rPr lang="nb-NO" sz="1400" dirty="0">
                <a:solidFill>
                  <a:schemeClr val="tx1"/>
                </a:solidFill>
                <a:ea typeface="ＭＳ Ｐゴシック" pitchFamily="34" charset="-128"/>
              </a:rPr>
              <a:t>Matematikk</a:t>
            </a:r>
          </a:p>
          <a:p>
            <a:r>
              <a:rPr lang="nb-NO" sz="1400" dirty="0">
                <a:solidFill>
                  <a:schemeClr val="tx1"/>
                </a:solidFill>
                <a:ea typeface="ＭＳ Ｐゴシック" pitchFamily="34" charset="-128"/>
              </a:rPr>
              <a:t>Geologi</a:t>
            </a:r>
          </a:p>
          <a:p>
            <a:r>
              <a:rPr lang="nb-NO" sz="1400" dirty="0">
                <a:solidFill>
                  <a:schemeClr val="tx1"/>
                </a:solidFill>
                <a:ea typeface="ＭＳ Ｐゴシック" pitchFamily="34" charset="-128"/>
              </a:rPr>
              <a:t>Geografi</a:t>
            </a:r>
          </a:p>
          <a:p>
            <a:r>
              <a:rPr lang="nb-NO" sz="1400" dirty="0">
                <a:solidFill>
                  <a:schemeClr val="tx1"/>
                </a:solidFill>
                <a:ea typeface="ＭＳ Ｐゴシック" pitchFamily="34" charset="-128"/>
              </a:rPr>
              <a:t>Geofysikk</a:t>
            </a:r>
          </a:p>
          <a:p>
            <a:r>
              <a:rPr lang="nb-NO" sz="1400" dirty="0">
                <a:solidFill>
                  <a:schemeClr val="tx1"/>
                </a:solidFill>
                <a:ea typeface="ＭＳ Ｐゴシック" pitchFamily="34" charset="-128"/>
              </a:rPr>
              <a:t>Fysikk</a:t>
            </a:r>
          </a:p>
          <a:p>
            <a:r>
              <a:rPr lang="nb-NO" sz="1400" dirty="0">
                <a:solidFill>
                  <a:schemeClr val="tx1"/>
                </a:solidFill>
                <a:ea typeface="ＭＳ Ｐゴシック" pitchFamily="34" charset="-128"/>
              </a:rPr>
              <a:t>Astrofysikk</a:t>
            </a:r>
          </a:p>
          <a:p>
            <a:r>
              <a:rPr lang="nb-NO" sz="1400" dirty="0">
                <a:solidFill>
                  <a:schemeClr val="tx1"/>
                </a:solidFill>
                <a:ea typeface="ＭＳ Ｐゴシック" pitchFamily="34" charset="-128"/>
              </a:rPr>
              <a:t>Farmasi</a:t>
            </a:r>
          </a:p>
          <a:p>
            <a:r>
              <a:rPr lang="nb-NO" sz="1400" dirty="0">
                <a:solidFill>
                  <a:schemeClr val="tx1"/>
                </a:solidFill>
                <a:ea typeface="ＭＳ Ｐゴシック" pitchFamily="34" charset="-128"/>
              </a:rPr>
              <a:t>Kjemi</a:t>
            </a:r>
          </a:p>
          <a:p>
            <a:r>
              <a:rPr lang="nb-NO" sz="1400" dirty="0">
                <a:solidFill>
                  <a:schemeClr val="tx1"/>
                </a:solidFill>
                <a:ea typeface="ＭＳ Ｐゴシック" pitchFamily="34" charset="-128"/>
              </a:rPr>
              <a:t>Biologi</a:t>
            </a:r>
          </a:p>
          <a:p>
            <a:r>
              <a:rPr lang="nb-NO" sz="1400" dirty="0">
                <a:solidFill>
                  <a:schemeClr val="tx1"/>
                </a:solidFill>
                <a:ea typeface="ＭＳ Ｐゴシック" pitchFamily="34" charset="-128"/>
              </a:rPr>
              <a:t>Informatikk</a:t>
            </a:r>
          </a:p>
          <a:p>
            <a:r>
              <a:rPr lang="nb-NO" sz="1400" dirty="0">
                <a:solidFill>
                  <a:schemeClr val="tx1"/>
                </a:solidFill>
                <a:ea typeface="ＭＳ Ｐゴシック" pitchFamily="34" charset="-128"/>
              </a:rPr>
              <a:t>Naturhistorisk museum</a:t>
            </a:r>
          </a:p>
          <a:p>
            <a:r>
              <a:rPr lang="nb-NO" sz="1400" dirty="0">
                <a:solidFill>
                  <a:schemeClr val="tx1"/>
                </a:solidFill>
                <a:ea typeface="ＭＳ Ｐゴシック" pitchFamily="34" charset="-128"/>
              </a:rPr>
              <a:t>Fellesbiblioteket</a:t>
            </a:r>
          </a:p>
        </p:txBody>
      </p:sp>
    </p:spTree>
    <p:extLst>
      <p:ext uri="{BB962C8B-B14F-4D97-AF65-F5344CB8AC3E}">
        <p14:creationId xmlns:p14="http://schemas.microsoft.com/office/powerpoint/2010/main" xmlns="" val="13519380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srcRect/>
          <a:stretch>
            <a:fillRect/>
          </a:stretch>
        </p:blipFill>
        <p:spPr bwMode="auto">
          <a:xfrm>
            <a:off x="683568" y="836712"/>
            <a:ext cx="7774169" cy="5373216"/>
          </a:xfrm>
          <a:prstGeom prst="rect">
            <a:avLst/>
          </a:prstGeom>
          <a:noFill/>
          <a:ln w="9525">
            <a:noFill/>
            <a:miter lim="800000"/>
            <a:headEnd/>
            <a:tailEnd/>
          </a:ln>
        </p:spPr>
      </p:pic>
      <p:sp>
        <p:nvSpPr>
          <p:cNvPr id="3" name="Rectangle 2"/>
          <p:cNvSpPr/>
          <p:nvPr/>
        </p:nvSpPr>
        <p:spPr bwMode="auto">
          <a:xfrm>
            <a:off x="539552" y="4869160"/>
            <a:ext cx="2304256" cy="1008112"/>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6" name="Left Arrow 5"/>
          <p:cNvSpPr/>
          <p:nvPr/>
        </p:nvSpPr>
        <p:spPr bwMode="auto">
          <a:xfrm>
            <a:off x="1403648" y="5373216"/>
            <a:ext cx="648072" cy="288032"/>
          </a:xfrm>
          <a:prstGeom prst="leftArrow">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xmlns="" val="2055732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srcRect/>
          <a:stretch>
            <a:fillRect/>
          </a:stretch>
        </p:blipFill>
        <p:spPr bwMode="auto">
          <a:xfrm>
            <a:off x="467544" y="692696"/>
            <a:ext cx="5498763" cy="4896544"/>
          </a:xfrm>
          <a:prstGeom prst="rect">
            <a:avLst/>
          </a:prstGeom>
          <a:noFill/>
          <a:ln w="3175">
            <a:solidFill>
              <a:schemeClr val="tx1"/>
            </a:solidFill>
            <a:miter lim="800000"/>
            <a:headEnd/>
            <a:tailEnd/>
          </a:ln>
        </p:spPr>
      </p:pic>
      <p:pic>
        <p:nvPicPr>
          <p:cNvPr id="3" name="Picture 2"/>
          <p:cNvPicPr>
            <a:picLocks noChangeAspect="1" noChangeArrowheads="1"/>
          </p:cNvPicPr>
          <p:nvPr/>
        </p:nvPicPr>
        <p:blipFill>
          <a:blip r:embed="rId4"/>
          <a:srcRect/>
          <a:stretch>
            <a:fillRect/>
          </a:stretch>
        </p:blipFill>
        <p:spPr bwMode="auto">
          <a:xfrm>
            <a:off x="1331640" y="1196752"/>
            <a:ext cx="7217911" cy="4017813"/>
          </a:xfrm>
          <a:prstGeom prst="rect">
            <a:avLst/>
          </a:prstGeom>
          <a:noFill/>
          <a:ln w="3175">
            <a:solidFill>
              <a:schemeClr val="tx1"/>
            </a:solidFill>
            <a:miter lim="800000"/>
            <a:headEnd/>
            <a:tailEnd/>
          </a:ln>
        </p:spPr>
      </p:pic>
      <p:pic>
        <p:nvPicPr>
          <p:cNvPr id="4" name="Picture 3"/>
          <p:cNvPicPr>
            <a:picLocks noChangeAspect="1" noChangeArrowheads="1"/>
          </p:cNvPicPr>
          <p:nvPr/>
        </p:nvPicPr>
        <p:blipFill>
          <a:blip r:embed="rId5"/>
          <a:srcRect/>
          <a:stretch>
            <a:fillRect/>
          </a:stretch>
        </p:blipFill>
        <p:spPr bwMode="auto">
          <a:xfrm>
            <a:off x="2888021" y="1772816"/>
            <a:ext cx="6255979" cy="4352329"/>
          </a:xfrm>
          <a:prstGeom prst="rect">
            <a:avLst/>
          </a:prstGeom>
          <a:noFill/>
          <a:ln w="3175">
            <a:solidFill>
              <a:schemeClr val="tx1"/>
            </a:solidFill>
            <a:miter lim="800000"/>
            <a:headEnd/>
            <a:tailEnd/>
          </a:ln>
        </p:spPr>
      </p:pic>
    </p:spTree>
    <p:extLst>
      <p:ext uri="{BB962C8B-B14F-4D97-AF65-F5344CB8AC3E}">
        <p14:creationId xmlns:p14="http://schemas.microsoft.com/office/powerpoint/2010/main" xmlns="" val="1529711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251520" y="620688"/>
            <a:ext cx="8435280" cy="792088"/>
          </a:xfrm>
        </p:spPr>
        <p:txBody>
          <a:bodyPr/>
          <a:lstStyle/>
          <a:p>
            <a:r>
              <a:rPr lang="nb-NO" sz="2800" dirty="0"/>
              <a:t>Gode grunner til å bygge broer </a:t>
            </a:r>
            <a:r>
              <a:rPr lang="nb-NO" sz="2800" dirty="0" smtClean="0"/>
              <a:t>mellom TEKORD </a:t>
            </a:r>
            <a:r>
              <a:rPr lang="nb-NO" sz="2800" dirty="0"/>
              <a:t>(TO) og Realfagstermer (RT) </a:t>
            </a:r>
            <a:endParaRPr lang="nb-NO" sz="2800" dirty="0" smtClean="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219315986"/>
              </p:ext>
            </p:extLst>
          </p:nvPr>
        </p:nvGraphicFramePr>
        <p:xfrm>
          <a:off x="107504" y="1628800"/>
          <a:ext cx="8928992" cy="6137656"/>
        </p:xfrm>
        <a:graphic>
          <a:graphicData uri="http://schemas.openxmlformats.org/drawingml/2006/table">
            <a:tbl>
              <a:tblPr firstRow="1" firstCol="1" bandRow="1">
                <a:tableStyleId>{5C22544A-7EE6-4342-B048-85BDC9FD1C3A}</a:tableStyleId>
              </a:tblPr>
              <a:tblGrid>
                <a:gridCol w="4573386"/>
                <a:gridCol w="4355606"/>
              </a:tblGrid>
              <a:tr h="275514">
                <a:tc>
                  <a:txBody>
                    <a:bodyPr/>
                    <a:lstStyle/>
                    <a:p>
                      <a:pPr>
                        <a:lnSpc>
                          <a:spcPct val="115000"/>
                        </a:lnSpc>
                        <a:spcAft>
                          <a:spcPts val="1000"/>
                        </a:spcAft>
                      </a:pPr>
                      <a:r>
                        <a:rPr lang="nb-NO" sz="2000" dirty="0" smtClean="0">
                          <a:effectLst/>
                          <a:latin typeface="Arial" pitchFamily="34" charset="0"/>
                          <a:ea typeface="+mn-ea"/>
                          <a:cs typeface="Arial" pitchFamily="34" charset="0"/>
                        </a:rPr>
                        <a:t>TEKORD</a:t>
                      </a:r>
                      <a:endParaRPr lang="nb-NO" sz="2000" dirty="0">
                        <a:effectLst/>
                        <a:latin typeface="Arial" pitchFamily="34" charset="0"/>
                        <a:ea typeface="SimSun"/>
                        <a:cs typeface="Arial" pitchFamily="34" charset="0"/>
                      </a:endParaRPr>
                    </a:p>
                  </a:txBody>
                  <a:tcPr marL="52172" marR="52172" marT="0" marB="0">
                    <a:solidFill>
                      <a:srgbClr val="C00000"/>
                    </a:solidFill>
                  </a:tcPr>
                </a:tc>
                <a:tc>
                  <a:txBody>
                    <a:bodyPr/>
                    <a:lstStyle/>
                    <a:p>
                      <a:pPr>
                        <a:lnSpc>
                          <a:spcPct val="115000"/>
                        </a:lnSpc>
                        <a:spcAft>
                          <a:spcPts val="1000"/>
                        </a:spcAft>
                      </a:pPr>
                      <a:r>
                        <a:rPr lang="nb-NO" sz="2000" dirty="0" smtClean="0">
                          <a:effectLst/>
                          <a:latin typeface="Arial" pitchFamily="34" charset="0"/>
                          <a:ea typeface="+mn-ea"/>
                          <a:cs typeface="Arial" pitchFamily="34" charset="0"/>
                        </a:rPr>
                        <a:t>REALFAGSTERMER</a:t>
                      </a:r>
                      <a:endParaRPr lang="nb-NO" sz="2000" dirty="0">
                        <a:effectLst/>
                        <a:latin typeface="Arial" pitchFamily="34" charset="0"/>
                        <a:ea typeface="SimSun"/>
                        <a:cs typeface="Arial" pitchFamily="34" charset="0"/>
                      </a:endParaRPr>
                    </a:p>
                  </a:txBody>
                  <a:tcPr marL="52172" marR="52172" marT="0" marB="0">
                    <a:solidFill>
                      <a:srgbClr val="00B050"/>
                    </a:solidFill>
                  </a:tcPr>
                </a:tc>
              </a:tr>
              <a:tr h="4953686">
                <a:tc>
                  <a:txBody>
                    <a:bodyPr/>
                    <a:lstStyle/>
                    <a:p>
                      <a:pPr>
                        <a:lnSpc>
                          <a:spcPct val="115000"/>
                        </a:lnSpc>
                        <a:spcAft>
                          <a:spcPts val="1000"/>
                        </a:spcAft>
                      </a:pPr>
                      <a:r>
                        <a:rPr lang="nb-NO" sz="1600" dirty="0">
                          <a:solidFill>
                            <a:schemeClr val="tx1"/>
                          </a:solidFill>
                          <a:effectLst/>
                          <a:latin typeface="Arial" pitchFamily="34" charset="0"/>
                          <a:cs typeface="Arial" pitchFamily="34" charset="0"/>
                        </a:rPr>
                        <a:t>Røtter tilbake til </a:t>
                      </a:r>
                      <a:r>
                        <a:rPr lang="nb-NO" sz="1600" dirty="0" smtClean="0">
                          <a:solidFill>
                            <a:schemeClr val="tx1"/>
                          </a:solidFill>
                          <a:effectLst/>
                          <a:latin typeface="Arial" pitchFamily="34" charset="0"/>
                          <a:cs typeface="Arial" pitchFamily="34" charset="0"/>
                        </a:rPr>
                        <a:t>30-tallet</a:t>
                      </a:r>
                      <a:endParaRPr lang="nb-NO" sz="1600" dirty="0">
                        <a:solidFill>
                          <a:schemeClr val="tx1"/>
                        </a:solidFill>
                        <a:effectLst/>
                        <a:latin typeface="Arial" pitchFamily="34" charset="0"/>
                        <a:cs typeface="Arial" pitchFamily="34" charset="0"/>
                      </a:endParaRPr>
                    </a:p>
                    <a:p>
                      <a:pPr>
                        <a:lnSpc>
                          <a:spcPct val="115000"/>
                        </a:lnSpc>
                        <a:spcAft>
                          <a:spcPts val="1000"/>
                        </a:spcAft>
                      </a:pPr>
                      <a:r>
                        <a:rPr lang="nb-NO" sz="1600" dirty="0" err="1">
                          <a:solidFill>
                            <a:schemeClr val="tx1"/>
                          </a:solidFill>
                          <a:effectLst/>
                          <a:latin typeface="Arial" pitchFamily="34" charset="0"/>
                          <a:cs typeface="Arial" pitchFamily="34" charset="0"/>
                        </a:rPr>
                        <a:t>Ca</a:t>
                      </a:r>
                      <a:r>
                        <a:rPr lang="nb-NO" sz="1600" dirty="0">
                          <a:solidFill>
                            <a:schemeClr val="tx1"/>
                          </a:solidFill>
                          <a:effectLst/>
                          <a:latin typeface="Arial" pitchFamily="34" charset="0"/>
                          <a:cs typeface="Arial" pitchFamily="34" charset="0"/>
                        </a:rPr>
                        <a:t> 15 000 termer</a:t>
                      </a:r>
                    </a:p>
                    <a:p>
                      <a:pPr>
                        <a:lnSpc>
                          <a:spcPct val="115000"/>
                        </a:lnSpc>
                        <a:spcAft>
                          <a:spcPts val="1000"/>
                        </a:spcAft>
                      </a:pPr>
                      <a:r>
                        <a:rPr lang="nb-NO" sz="1600" dirty="0">
                          <a:solidFill>
                            <a:schemeClr val="tx1"/>
                          </a:solidFill>
                          <a:effectLst/>
                          <a:latin typeface="Arial" pitchFamily="34" charset="0"/>
                          <a:cs typeface="Arial" pitchFamily="34" charset="0"/>
                        </a:rPr>
                        <a:t>Overvekt på teknikk</a:t>
                      </a:r>
                    </a:p>
                    <a:p>
                      <a:pPr>
                        <a:lnSpc>
                          <a:spcPct val="115000"/>
                        </a:lnSpc>
                        <a:spcAft>
                          <a:spcPts val="1000"/>
                        </a:spcAft>
                      </a:pPr>
                      <a:r>
                        <a:rPr lang="nb-NO" sz="1600" dirty="0" smtClean="0">
                          <a:solidFill>
                            <a:schemeClr val="tx1"/>
                          </a:solidFill>
                          <a:effectLst/>
                          <a:latin typeface="Arial" pitchFamily="34" charset="0"/>
                          <a:cs typeface="Arial" pitchFamily="34" charset="0"/>
                        </a:rPr>
                        <a:t>Registertermer </a:t>
                      </a:r>
                      <a:r>
                        <a:rPr lang="nb-NO" sz="1600" dirty="0">
                          <a:solidFill>
                            <a:schemeClr val="tx1"/>
                          </a:solidFill>
                          <a:effectLst/>
                          <a:latin typeface="Arial" pitchFamily="34" charset="0"/>
                          <a:cs typeface="Arial" pitchFamily="34" charset="0"/>
                        </a:rPr>
                        <a:t>til UDK og </a:t>
                      </a:r>
                      <a:r>
                        <a:rPr lang="nb-NO" sz="1600" dirty="0" smtClean="0">
                          <a:solidFill>
                            <a:schemeClr val="tx1"/>
                          </a:solidFill>
                          <a:effectLst/>
                          <a:latin typeface="Arial" pitchFamily="34" charset="0"/>
                          <a:cs typeface="Arial" pitchFamily="34" charset="0"/>
                        </a:rPr>
                        <a:t>emneord</a:t>
                      </a:r>
                      <a:endParaRPr lang="nb-NO" sz="1600" dirty="0">
                        <a:solidFill>
                          <a:schemeClr val="tx1"/>
                        </a:solidFill>
                        <a:effectLst/>
                        <a:latin typeface="Arial" pitchFamily="34" charset="0"/>
                        <a:cs typeface="Arial" pitchFamily="34" charset="0"/>
                      </a:endParaRPr>
                    </a:p>
                    <a:p>
                      <a:pPr>
                        <a:lnSpc>
                          <a:spcPct val="115000"/>
                        </a:lnSpc>
                        <a:spcAft>
                          <a:spcPts val="1000"/>
                        </a:spcAft>
                      </a:pPr>
                      <a:r>
                        <a:rPr lang="nb-NO" sz="1600" dirty="0" smtClean="0">
                          <a:solidFill>
                            <a:schemeClr val="tx1"/>
                          </a:solidFill>
                          <a:effectLst/>
                          <a:latin typeface="Arial" pitchFamily="34" charset="0"/>
                          <a:cs typeface="Arial" pitchFamily="34" charset="0"/>
                        </a:rPr>
                        <a:t>Hierarkisk </a:t>
                      </a:r>
                      <a:r>
                        <a:rPr lang="nb-NO" sz="1600" dirty="0">
                          <a:solidFill>
                            <a:schemeClr val="tx1"/>
                          </a:solidFill>
                          <a:effectLst/>
                          <a:latin typeface="Arial" pitchFamily="34" charset="0"/>
                          <a:cs typeface="Arial" pitchFamily="34" charset="0"/>
                        </a:rPr>
                        <a:t>struktur (OT, UT)</a:t>
                      </a:r>
                    </a:p>
                    <a:p>
                      <a:pPr>
                        <a:lnSpc>
                          <a:spcPct val="115000"/>
                        </a:lnSpc>
                        <a:spcAft>
                          <a:spcPts val="1000"/>
                        </a:spcAft>
                      </a:pPr>
                      <a:r>
                        <a:rPr lang="nb-NO" sz="1600" dirty="0" smtClean="0">
                          <a:solidFill>
                            <a:schemeClr val="tx1"/>
                          </a:solidFill>
                          <a:effectLst/>
                          <a:latin typeface="Arial" pitchFamily="34" charset="0"/>
                          <a:cs typeface="Arial" pitchFamily="34" charset="0"/>
                        </a:rPr>
                        <a:t>Synonymer</a:t>
                      </a:r>
                      <a:endParaRPr lang="nb-NO" sz="1600" dirty="0">
                        <a:solidFill>
                          <a:schemeClr val="tx1"/>
                        </a:solidFill>
                        <a:effectLst/>
                        <a:latin typeface="Arial" pitchFamily="34" charset="0"/>
                        <a:cs typeface="Arial" pitchFamily="34" charset="0"/>
                      </a:endParaRPr>
                    </a:p>
                    <a:p>
                      <a:pPr>
                        <a:lnSpc>
                          <a:spcPct val="115000"/>
                        </a:lnSpc>
                        <a:spcAft>
                          <a:spcPts val="1000"/>
                        </a:spcAft>
                      </a:pPr>
                      <a:r>
                        <a:rPr lang="nb-NO" sz="1600" dirty="0" smtClean="0">
                          <a:solidFill>
                            <a:schemeClr val="tx1"/>
                          </a:solidFill>
                          <a:effectLst/>
                          <a:latin typeface="Arial" pitchFamily="34" charset="0"/>
                          <a:cs typeface="Arial" pitchFamily="34" charset="0"/>
                        </a:rPr>
                        <a:t>Assosiative</a:t>
                      </a:r>
                      <a:r>
                        <a:rPr lang="nb-NO" sz="1600" baseline="0" dirty="0" smtClean="0">
                          <a:solidFill>
                            <a:schemeClr val="tx1"/>
                          </a:solidFill>
                          <a:effectLst/>
                          <a:latin typeface="Arial" pitchFamily="34" charset="0"/>
                          <a:cs typeface="Arial" pitchFamily="34" charset="0"/>
                        </a:rPr>
                        <a:t> relasjoner (SO)</a:t>
                      </a:r>
                      <a:endParaRPr lang="nb-NO" sz="1600" dirty="0">
                        <a:solidFill>
                          <a:schemeClr val="tx1"/>
                        </a:solidFill>
                        <a:effectLst/>
                        <a:latin typeface="Arial" pitchFamily="34" charset="0"/>
                        <a:cs typeface="Arial" pitchFamily="34" charset="0"/>
                      </a:endParaRPr>
                    </a:p>
                    <a:p>
                      <a:pPr>
                        <a:lnSpc>
                          <a:spcPct val="115000"/>
                        </a:lnSpc>
                        <a:spcAft>
                          <a:spcPts val="1000"/>
                        </a:spcAft>
                      </a:pPr>
                      <a:r>
                        <a:rPr lang="nb-NO" sz="1600" dirty="0">
                          <a:effectLst/>
                        </a:rPr>
                        <a:t> </a:t>
                      </a:r>
                    </a:p>
                    <a:p>
                      <a:pPr>
                        <a:lnSpc>
                          <a:spcPct val="115000"/>
                        </a:lnSpc>
                        <a:spcAft>
                          <a:spcPts val="1000"/>
                        </a:spcAft>
                      </a:pPr>
                      <a:r>
                        <a:rPr lang="nb-NO" sz="1800" dirty="0">
                          <a:effectLst/>
                        </a:rPr>
                        <a:t> </a:t>
                      </a:r>
                    </a:p>
                    <a:p>
                      <a:pPr>
                        <a:lnSpc>
                          <a:spcPct val="115000"/>
                        </a:lnSpc>
                        <a:spcAft>
                          <a:spcPts val="1000"/>
                        </a:spcAft>
                      </a:pPr>
                      <a:r>
                        <a:rPr lang="nb-NO" sz="1800" dirty="0">
                          <a:effectLst/>
                        </a:rPr>
                        <a:t> </a:t>
                      </a:r>
                    </a:p>
                    <a:p>
                      <a:pPr>
                        <a:lnSpc>
                          <a:spcPct val="115000"/>
                        </a:lnSpc>
                        <a:spcAft>
                          <a:spcPts val="1000"/>
                        </a:spcAft>
                      </a:pPr>
                      <a:r>
                        <a:rPr lang="nb-NO" sz="1800" dirty="0">
                          <a:effectLst/>
                        </a:rPr>
                        <a:t> </a:t>
                      </a:r>
                    </a:p>
                    <a:p>
                      <a:pPr>
                        <a:lnSpc>
                          <a:spcPct val="115000"/>
                        </a:lnSpc>
                        <a:spcAft>
                          <a:spcPts val="1000"/>
                        </a:spcAft>
                      </a:pPr>
                      <a:r>
                        <a:rPr lang="nb-NO" sz="1800" dirty="0">
                          <a:effectLst/>
                        </a:rPr>
                        <a:t> </a:t>
                      </a:r>
                    </a:p>
                    <a:p>
                      <a:pPr>
                        <a:lnSpc>
                          <a:spcPct val="115000"/>
                        </a:lnSpc>
                        <a:spcAft>
                          <a:spcPts val="1000"/>
                        </a:spcAft>
                      </a:pPr>
                      <a:r>
                        <a:rPr lang="nb-NO" sz="1800" dirty="0">
                          <a:effectLst/>
                        </a:rPr>
                        <a:t> </a:t>
                      </a:r>
                    </a:p>
                    <a:p>
                      <a:pPr>
                        <a:lnSpc>
                          <a:spcPct val="115000"/>
                        </a:lnSpc>
                        <a:spcAft>
                          <a:spcPts val="1000"/>
                        </a:spcAft>
                      </a:pPr>
                      <a:r>
                        <a:rPr lang="nb-NO" sz="1800" dirty="0">
                          <a:effectLst/>
                        </a:rPr>
                        <a:t> </a:t>
                      </a:r>
                      <a:endParaRPr lang="nb-NO" sz="1800" dirty="0">
                        <a:effectLst/>
                        <a:latin typeface="Calibri"/>
                        <a:ea typeface="SimSun"/>
                        <a:cs typeface="Times New Roman"/>
                      </a:endParaRPr>
                    </a:p>
                  </a:txBody>
                  <a:tcPr marL="52172" marR="52172" marT="0" marB="0">
                    <a:solidFill>
                      <a:schemeClr val="bg2">
                        <a:lumMod val="20000"/>
                        <a:lumOff val="80000"/>
                      </a:schemeClr>
                    </a:solidFill>
                  </a:tcPr>
                </a:tc>
                <a:tc>
                  <a:txBody>
                    <a:bodyPr/>
                    <a:lstStyle/>
                    <a:p>
                      <a:pPr>
                        <a:lnSpc>
                          <a:spcPct val="115000"/>
                        </a:lnSpc>
                        <a:spcAft>
                          <a:spcPts val="1000"/>
                        </a:spcAft>
                      </a:pPr>
                      <a:r>
                        <a:rPr lang="nb-NO" sz="1600" b="1" dirty="0">
                          <a:solidFill>
                            <a:schemeClr val="tx1"/>
                          </a:solidFill>
                          <a:effectLst/>
                          <a:latin typeface="Arial" pitchFamily="34" charset="0"/>
                          <a:cs typeface="Arial" pitchFamily="34" charset="0"/>
                        </a:rPr>
                        <a:t>Startet opp  i 2010</a:t>
                      </a:r>
                    </a:p>
                    <a:p>
                      <a:pPr>
                        <a:lnSpc>
                          <a:spcPct val="115000"/>
                        </a:lnSpc>
                        <a:spcAft>
                          <a:spcPts val="1000"/>
                        </a:spcAft>
                      </a:pPr>
                      <a:r>
                        <a:rPr lang="nb-NO" sz="1600" b="1" dirty="0" err="1">
                          <a:solidFill>
                            <a:schemeClr val="tx1"/>
                          </a:solidFill>
                          <a:effectLst/>
                          <a:latin typeface="Arial" pitchFamily="34" charset="0"/>
                          <a:cs typeface="Arial" pitchFamily="34" charset="0"/>
                        </a:rPr>
                        <a:t>Ca</a:t>
                      </a:r>
                      <a:r>
                        <a:rPr lang="nb-NO" sz="1600" b="1" dirty="0">
                          <a:solidFill>
                            <a:schemeClr val="tx1"/>
                          </a:solidFill>
                          <a:effectLst/>
                          <a:latin typeface="Arial" pitchFamily="34" charset="0"/>
                          <a:cs typeface="Arial" pitchFamily="34" charset="0"/>
                        </a:rPr>
                        <a:t> 15 000 termer</a:t>
                      </a:r>
                    </a:p>
                    <a:p>
                      <a:pPr>
                        <a:lnSpc>
                          <a:spcPct val="115000"/>
                        </a:lnSpc>
                        <a:spcAft>
                          <a:spcPts val="1000"/>
                        </a:spcAft>
                      </a:pPr>
                      <a:r>
                        <a:rPr lang="nb-NO" sz="1600" b="1" dirty="0">
                          <a:solidFill>
                            <a:schemeClr val="tx1"/>
                          </a:solidFill>
                          <a:effectLst/>
                          <a:latin typeface="Arial" pitchFamily="34" charset="0"/>
                          <a:cs typeface="Arial" pitchFamily="34" charset="0"/>
                        </a:rPr>
                        <a:t>Overvekt på </a:t>
                      </a:r>
                      <a:r>
                        <a:rPr lang="nb-NO" sz="1600" b="1" dirty="0" smtClean="0">
                          <a:solidFill>
                            <a:schemeClr val="tx1"/>
                          </a:solidFill>
                          <a:effectLst/>
                          <a:latin typeface="Arial" pitchFamily="34" charset="0"/>
                          <a:cs typeface="Arial" pitchFamily="34" charset="0"/>
                        </a:rPr>
                        <a:t>naturvitenskap</a:t>
                      </a:r>
                      <a:endParaRPr lang="nb-NO" sz="1600" b="1" dirty="0">
                        <a:solidFill>
                          <a:schemeClr val="tx1"/>
                        </a:solidFill>
                        <a:effectLst/>
                        <a:latin typeface="Arial" pitchFamily="34" charset="0"/>
                        <a:cs typeface="Arial" pitchFamily="34" charset="0"/>
                      </a:endParaRPr>
                    </a:p>
                    <a:p>
                      <a:pPr>
                        <a:lnSpc>
                          <a:spcPct val="115000"/>
                        </a:lnSpc>
                        <a:spcAft>
                          <a:spcPts val="1000"/>
                        </a:spcAft>
                      </a:pPr>
                      <a:r>
                        <a:rPr lang="nb-NO" sz="1600" b="1" dirty="0">
                          <a:solidFill>
                            <a:schemeClr val="tx1"/>
                          </a:solidFill>
                          <a:effectLst/>
                          <a:latin typeface="Arial" pitchFamily="34" charset="0"/>
                          <a:cs typeface="Arial" pitchFamily="34" charset="0"/>
                        </a:rPr>
                        <a:t>Emneord</a:t>
                      </a:r>
                    </a:p>
                    <a:p>
                      <a:pPr>
                        <a:lnSpc>
                          <a:spcPct val="115000"/>
                        </a:lnSpc>
                        <a:spcAft>
                          <a:spcPts val="1000"/>
                        </a:spcAft>
                      </a:pPr>
                      <a:r>
                        <a:rPr lang="nb-NO" sz="1600" b="1" dirty="0">
                          <a:solidFill>
                            <a:schemeClr val="tx1"/>
                          </a:solidFill>
                          <a:effectLst/>
                          <a:latin typeface="Arial" pitchFamily="34" charset="0"/>
                          <a:cs typeface="Arial" pitchFamily="34" charset="0"/>
                        </a:rPr>
                        <a:t>Flat struktur</a:t>
                      </a:r>
                    </a:p>
                    <a:p>
                      <a:pPr>
                        <a:lnSpc>
                          <a:spcPct val="115000"/>
                        </a:lnSpc>
                        <a:spcAft>
                          <a:spcPts val="1000"/>
                        </a:spcAft>
                      </a:pPr>
                      <a:r>
                        <a:rPr lang="nb-NO" sz="1600" b="1" dirty="0" smtClean="0">
                          <a:solidFill>
                            <a:schemeClr val="tx1"/>
                          </a:solidFill>
                          <a:effectLst/>
                          <a:latin typeface="Arial" pitchFamily="34" charset="0"/>
                          <a:cs typeface="Arial" pitchFamily="34" charset="0"/>
                        </a:rPr>
                        <a:t>Synonymer</a:t>
                      </a:r>
                      <a:endParaRPr lang="nb-NO" sz="1600" b="1" dirty="0">
                        <a:solidFill>
                          <a:schemeClr val="tx1"/>
                        </a:solidFill>
                        <a:effectLst/>
                        <a:latin typeface="Arial" pitchFamily="34" charset="0"/>
                        <a:cs typeface="Arial" pitchFamily="34" charset="0"/>
                      </a:endParaRPr>
                    </a:p>
                    <a:p>
                      <a:pPr>
                        <a:lnSpc>
                          <a:spcPct val="115000"/>
                        </a:lnSpc>
                        <a:spcAft>
                          <a:spcPts val="1000"/>
                        </a:spcAft>
                      </a:pPr>
                      <a:r>
                        <a:rPr lang="nb-NO" sz="1600" b="1" dirty="0">
                          <a:solidFill>
                            <a:schemeClr val="tx1"/>
                          </a:solidFill>
                          <a:effectLst/>
                          <a:latin typeface="Arial" pitchFamily="34" charset="0"/>
                          <a:cs typeface="Arial" pitchFamily="34" charset="0"/>
                        </a:rPr>
                        <a:t>Assosiative relasjoner (SO</a:t>
                      </a:r>
                      <a:r>
                        <a:rPr lang="nb-NO" sz="1600" b="1" dirty="0" smtClean="0">
                          <a:solidFill>
                            <a:schemeClr val="tx1"/>
                          </a:solidFill>
                          <a:effectLst/>
                          <a:latin typeface="Arial" pitchFamily="34" charset="0"/>
                          <a:cs typeface="Arial" pitchFamily="34" charset="0"/>
                        </a:rPr>
                        <a:t>)</a:t>
                      </a:r>
                      <a:endParaRPr lang="nb-NO" sz="1600" b="1" dirty="0">
                        <a:solidFill>
                          <a:schemeClr val="tx1"/>
                        </a:solidFill>
                        <a:effectLst/>
                        <a:latin typeface="Arial" pitchFamily="34" charset="0"/>
                        <a:cs typeface="Arial" pitchFamily="34" charset="0"/>
                      </a:endParaRPr>
                    </a:p>
                    <a:p>
                      <a:pPr>
                        <a:lnSpc>
                          <a:spcPct val="115000"/>
                        </a:lnSpc>
                        <a:spcAft>
                          <a:spcPts val="1000"/>
                        </a:spcAft>
                      </a:pPr>
                      <a:r>
                        <a:rPr lang="nb-NO" sz="1600" b="1" dirty="0">
                          <a:solidFill>
                            <a:schemeClr val="tx1"/>
                          </a:solidFill>
                          <a:effectLst/>
                          <a:latin typeface="Arial" pitchFamily="34" charset="0"/>
                          <a:cs typeface="Arial" pitchFamily="34" charset="0"/>
                        </a:rPr>
                        <a:t>Latin </a:t>
                      </a:r>
                      <a:r>
                        <a:rPr lang="nb-NO" sz="1600" b="1" baseline="0" dirty="0" smtClean="0">
                          <a:solidFill>
                            <a:schemeClr val="tx1"/>
                          </a:solidFill>
                          <a:effectLst/>
                          <a:latin typeface="Arial" pitchFamily="34" charset="0"/>
                          <a:cs typeface="Arial" pitchFamily="34" charset="0"/>
                        </a:rPr>
                        <a:t> og e</a:t>
                      </a:r>
                      <a:r>
                        <a:rPr lang="nb-NO" sz="1600" b="1" dirty="0" smtClean="0">
                          <a:solidFill>
                            <a:schemeClr val="tx1"/>
                          </a:solidFill>
                          <a:effectLst/>
                          <a:latin typeface="Arial" pitchFamily="34" charset="0"/>
                          <a:cs typeface="Arial" pitchFamily="34" charset="0"/>
                        </a:rPr>
                        <a:t>ngelsk</a:t>
                      </a:r>
                      <a:endParaRPr lang="nb-NO" sz="1600" b="1" dirty="0">
                        <a:solidFill>
                          <a:schemeClr val="tx1"/>
                        </a:solidFill>
                        <a:effectLst/>
                        <a:latin typeface="Arial" pitchFamily="34" charset="0"/>
                        <a:cs typeface="Arial" pitchFamily="34" charset="0"/>
                      </a:endParaRPr>
                    </a:p>
                    <a:p>
                      <a:pPr>
                        <a:lnSpc>
                          <a:spcPct val="115000"/>
                        </a:lnSpc>
                        <a:spcAft>
                          <a:spcPts val="1000"/>
                        </a:spcAft>
                      </a:pPr>
                      <a:r>
                        <a:rPr lang="nb-NO" sz="1600" b="1" dirty="0">
                          <a:solidFill>
                            <a:schemeClr val="tx1"/>
                          </a:solidFill>
                          <a:effectLst/>
                          <a:latin typeface="Arial" pitchFamily="34" charset="0"/>
                          <a:cs typeface="Arial" pitchFamily="34" charset="0"/>
                        </a:rPr>
                        <a:t>Oppslag i Store Norske Leksikon</a:t>
                      </a:r>
                    </a:p>
                    <a:p>
                      <a:pPr>
                        <a:lnSpc>
                          <a:spcPct val="115000"/>
                        </a:lnSpc>
                        <a:spcAft>
                          <a:spcPts val="1000"/>
                        </a:spcAft>
                      </a:pPr>
                      <a:r>
                        <a:rPr lang="nn-NO" sz="1600" b="1" dirty="0">
                          <a:solidFill>
                            <a:schemeClr val="tx1"/>
                          </a:solidFill>
                          <a:effectLst/>
                          <a:latin typeface="Arial" pitchFamily="34" charset="0"/>
                          <a:cs typeface="Arial" pitchFamily="34" charset="0"/>
                        </a:rPr>
                        <a:t>Oppslag i Wikipedia</a:t>
                      </a:r>
                      <a:endParaRPr lang="nb-NO" sz="1600" b="1" dirty="0">
                        <a:solidFill>
                          <a:schemeClr val="tx1"/>
                        </a:solidFill>
                        <a:effectLst/>
                        <a:latin typeface="Arial" pitchFamily="34" charset="0"/>
                        <a:cs typeface="Arial" pitchFamily="34" charset="0"/>
                      </a:endParaRPr>
                    </a:p>
                    <a:p>
                      <a:pPr>
                        <a:lnSpc>
                          <a:spcPct val="115000"/>
                        </a:lnSpc>
                        <a:spcAft>
                          <a:spcPts val="1000"/>
                        </a:spcAft>
                      </a:pPr>
                      <a:r>
                        <a:rPr lang="nn-NO" sz="1600" b="1" dirty="0" smtClean="0">
                          <a:solidFill>
                            <a:schemeClr val="tx1"/>
                          </a:solidFill>
                          <a:effectLst/>
                          <a:latin typeface="Arial" pitchFamily="34" charset="0"/>
                          <a:cs typeface="Arial" pitchFamily="34" charset="0"/>
                        </a:rPr>
                        <a:t>MSC</a:t>
                      </a:r>
                      <a:endParaRPr lang="nb-NO" sz="1600" b="1" dirty="0">
                        <a:solidFill>
                          <a:schemeClr val="tx1"/>
                        </a:solidFill>
                        <a:effectLst/>
                        <a:latin typeface="Arial" pitchFamily="34" charset="0"/>
                        <a:ea typeface="SimSun"/>
                        <a:cs typeface="Arial" pitchFamily="34" charset="0"/>
                      </a:endParaRPr>
                    </a:p>
                  </a:txBody>
                  <a:tcPr marL="52172" marR="52172" marT="0" marB="0">
                    <a:solidFill>
                      <a:schemeClr val="bg2">
                        <a:lumMod val="20000"/>
                        <a:lumOff val="80000"/>
                      </a:schemeClr>
                    </a:solidFill>
                  </a:tcPr>
                </a:tc>
              </a:tr>
            </a:tbl>
          </a:graphicData>
        </a:graphic>
      </p:graphicFrame>
    </p:spTree>
    <p:extLst>
      <p:ext uri="{BB962C8B-B14F-4D97-AF65-F5344CB8AC3E}">
        <p14:creationId xmlns:p14="http://schemas.microsoft.com/office/powerpoint/2010/main" xmlns="" val="25167699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352700" y="3396459"/>
            <a:ext cx="6192688" cy="1200329"/>
          </a:xfrm>
          <a:prstGeom prst="rect">
            <a:avLst/>
          </a:prstGeom>
          <a:noFill/>
        </p:spPr>
        <p:txBody>
          <a:bodyPr wrap="square" rtlCol="0">
            <a:spAutoFit/>
          </a:bodyPr>
          <a:lstStyle/>
          <a:p>
            <a:pPr algn="ctr"/>
            <a:r>
              <a:rPr lang="nb-NO" sz="3600" b="1" dirty="0" smtClean="0">
                <a:solidFill>
                  <a:srgbClr val="C00000"/>
                </a:solidFill>
                <a:latin typeface="Courier New" pitchFamily="49" charset="0"/>
                <a:cs typeface="Courier New" pitchFamily="49" charset="0"/>
              </a:rPr>
              <a:t>RDF/SKOS</a:t>
            </a:r>
          </a:p>
          <a:p>
            <a:pPr algn="ctr"/>
            <a:r>
              <a:rPr lang="nb-NO" sz="3600" b="1" dirty="0" smtClean="0">
                <a:solidFill>
                  <a:srgbClr val="C00000"/>
                </a:solidFill>
                <a:latin typeface="Courier New" pitchFamily="49" charset="0"/>
                <a:cs typeface="Courier New" pitchFamily="49" charset="0"/>
              </a:rPr>
              <a:t>  </a:t>
            </a:r>
          </a:p>
        </p:txBody>
      </p:sp>
      <p:sp>
        <p:nvSpPr>
          <p:cNvPr id="32770" name="TextBox 1"/>
          <p:cNvSpPr txBox="1">
            <a:spLocks noChangeArrowheads="1"/>
          </p:cNvSpPr>
          <p:nvPr/>
        </p:nvSpPr>
        <p:spPr bwMode="auto">
          <a:xfrm>
            <a:off x="1028775" y="692696"/>
            <a:ext cx="6840538" cy="584775"/>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nb-NO" sz="3200" b="1" dirty="0">
                <a:solidFill>
                  <a:srgbClr val="000000"/>
                </a:solidFill>
                <a:latin typeface="Courier New" pitchFamily="49" charset="0"/>
                <a:ea typeface="MS PGothic" pitchFamily="34" charset="-128"/>
                <a:cs typeface="Courier New" pitchFamily="49" charset="0"/>
              </a:rPr>
              <a:t>RDF og SKOS i </a:t>
            </a:r>
            <a:r>
              <a:rPr lang="nb-NO" sz="3200" b="1" dirty="0" smtClean="0">
                <a:solidFill>
                  <a:srgbClr val="000000"/>
                </a:solidFill>
                <a:latin typeface="Courier New" pitchFamily="49" charset="0"/>
                <a:ea typeface="MS PGothic" pitchFamily="34" charset="-128"/>
                <a:cs typeface="Courier New" pitchFamily="49" charset="0"/>
              </a:rPr>
              <a:t>verktøykassa</a:t>
            </a:r>
            <a:endParaRPr lang="nb-NO" sz="3200" b="1" dirty="0">
              <a:solidFill>
                <a:srgbClr val="000000"/>
              </a:solidFill>
              <a:latin typeface="Courier New" pitchFamily="49" charset="0"/>
              <a:ea typeface="MS PGothic" pitchFamily="34" charset="-128"/>
              <a:cs typeface="Courier New" pitchFamily="49" charset="0"/>
            </a:endParaRPr>
          </a:p>
        </p:txBody>
      </p:sp>
      <p:sp>
        <p:nvSpPr>
          <p:cNvPr id="3" name="TextBox 2"/>
          <p:cNvSpPr txBox="1">
            <a:spLocks noChangeArrowheads="1"/>
          </p:cNvSpPr>
          <p:nvPr/>
        </p:nvSpPr>
        <p:spPr bwMode="auto">
          <a:xfrm>
            <a:off x="26194" y="2348880"/>
            <a:ext cx="9132094" cy="2123658"/>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nb-NO" sz="1600" dirty="0">
                <a:latin typeface="Courier New" pitchFamily="49" charset="0"/>
                <a:cs typeface="Courier New" pitchFamily="49" charset="0"/>
              </a:rPr>
              <a:t>&lt;</a:t>
            </a:r>
            <a:r>
              <a:rPr lang="nb-NO" sz="1600" dirty="0" err="1">
                <a:latin typeface="Courier New" pitchFamily="49" charset="0"/>
                <a:cs typeface="Courier New" pitchFamily="49" charset="0"/>
              </a:rPr>
              <a:t>skos:Concept</a:t>
            </a:r>
            <a:r>
              <a:rPr lang="nb-NO" sz="1600" dirty="0">
                <a:latin typeface="Courier New" pitchFamily="49" charset="0"/>
                <a:cs typeface="Courier New" pitchFamily="49" charset="0"/>
              </a:rPr>
              <a:t> </a:t>
            </a:r>
            <a:r>
              <a:rPr lang="nb-NO" sz="1600" dirty="0" err="1">
                <a:latin typeface="Courier New" pitchFamily="49" charset="0"/>
                <a:cs typeface="Courier New" pitchFamily="49" charset="0"/>
              </a:rPr>
              <a:t>rdf:about</a:t>
            </a:r>
            <a:r>
              <a:rPr lang="nb-NO" sz="1600" dirty="0">
                <a:latin typeface="Courier New" pitchFamily="49" charset="0"/>
                <a:cs typeface="Courier New" pitchFamily="49" charset="0"/>
              </a:rPr>
              <a:t>="</a:t>
            </a:r>
            <a:r>
              <a:rPr lang="nb-NO" sz="1600" b="1" dirty="0">
                <a:latin typeface="Courier New" pitchFamily="49" charset="0"/>
                <a:cs typeface="Courier New" pitchFamily="49" charset="0"/>
              </a:rPr>
              <a:t>#REAL07014</a:t>
            </a:r>
            <a:r>
              <a:rPr lang="nb-NO" sz="1600" dirty="0">
                <a:latin typeface="Courier New" pitchFamily="49" charset="0"/>
                <a:cs typeface="Courier New" pitchFamily="49" charset="0"/>
              </a:rPr>
              <a:t>"&gt;</a:t>
            </a:r>
          </a:p>
          <a:p>
            <a:r>
              <a:rPr lang="nb-NO" sz="1600" b="1" dirty="0">
                <a:latin typeface="Courier New" pitchFamily="49" charset="0"/>
                <a:cs typeface="Courier New" pitchFamily="49" charset="0"/>
              </a:rPr>
              <a:t> </a:t>
            </a:r>
            <a:r>
              <a:rPr lang="nb-NO" sz="1600" dirty="0">
                <a:latin typeface="Courier New" pitchFamily="49" charset="0"/>
                <a:cs typeface="Courier New" pitchFamily="49" charset="0"/>
              </a:rPr>
              <a:t> &lt;</a:t>
            </a:r>
            <a:r>
              <a:rPr lang="nb-NO" sz="1600" dirty="0" err="1">
                <a:latin typeface="Courier New" pitchFamily="49" charset="0"/>
                <a:cs typeface="Courier New" pitchFamily="49" charset="0"/>
              </a:rPr>
              <a:t>rdf:type</a:t>
            </a:r>
            <a:r>
              <a:rPr lang="nb-NO" sz="1600" dirty="0">
                <a:latin typeface="Courier New" pitchFamily="49" charset="0"/>
                <a:cs typeface="Courier New" pitchFamily="49" charset="0"/>
              </a:rPr>
              <a:t> </a:t>
            </a:r>
            <a:r>
              <a:rPr lang="nb-NO" sz="1600" dirty="0" err="1">
                <a:latin typeface="Courier New" pitchFamily="49" charset="0"/>
                <a:cs typeface="Courier New" pitchFamily="49" charset="0"/>
              </a:rPr>
              <a:t>rdf:resource</a:t>
            </a:r>
            <a:r>
              <a:rPr lang="nb-NO" sz="1600" dirty="0">
                <a:latin typeface="Courier New" pitchFamily="49" charset="0"/>
                <a:cs typeface="Courier New" pitchFamily="49" charset="0"/>
              </a:rPr>
              <a:t>="</a:t>
            </a:r>
            <a:r>
              <a:rPr lang="nb-NO" sz="1600" b="1" dirty="0">
                <a:latin typeface="Courier New" pitchFamily="49" charset="0"/>
                <a:cs typeface="Courier New" pitchFamily="49" charset="0"/>
              </a:rPr>
              <a:t>http://www.w3.org/2004/02/skos/</a:t>
            </a:r>
            <a:r>
              <a:rPr lang="nb-NO" sz="1600" b="1" dirty="0" err="1">
                <a:latin typeface="Courier New" pitchFamily="49" charset="0"/>
                <a:cs typeface="Courier New" pitchFamily="49" charset="0"/>
              </a:rPr>
              <a:t>core#Concept</a:t>
            </a:r>
            <a:r>
              <a:rPr lang="nb-NO" sz="1600" dirty="0">
                <a:latin typeface="Courier New" pitchFamily="49" charset="0"/>
                <a:cs typeface="Courier New" pitchFamily="49" charset="0"/>
              </a:rPr>
              <a:t>"/&gt; </a:t>
            </a:r>
          </a:p>
          <a:p>
            <a:r>
              <a:rPr lang="nb-NO" sz="1600" b="1" dirty="0">
                <a:latin typeface="Courier New" pitchFamily="49" charset="0"/>
                <a:cs typeface="Courier New" pitchFamily="49" charset="0"/>
              </a:rPr>
              <a:t> </a:t>
            </a:r>
            <a:r>
              <a:rPr lang="nb-NO" sz="1600" dirty="0">
                <a:latin typeface="Courier New" pitchFamily="49" charset="0"/>
                <a:cs typeface="Courier New" pitchFamily="49" charset="0"/>
              </a:rPr>
              <a:t> &lt;</a:t>
            </a:r>
            <a:r>
              <a:rPr lang="nb-NO" sz="1600" dirty="0" err="1">
                <a:latin typeface="Courier New" pitchFamily="49" charset="0"/>
                <a:cs typeface="Courier New" pitchFamily="49" charset="0"/>
              </a:rPr>
              <a:t>skos:prefLabel</a:t>
            </a:r>
            <a:r>
              <a:rPr lang="nb-NO" sz="1600" dirty="0">
                <a:latin typeface="Courier New" pitchFamily="49" charset="0"/>
                <a:cs typeface="Courier New" pitchFamily="49" charset="0"/>
              </a:rPr>
              <a:t> </a:t>
            </a:r>
            <a:r>
              <a:rPr lang="nb-NO" sz="1600" dirty="0" err="1">
                <a:latin typeface="Courier New" pitchFamily="49" charset="0"/>
                <a:cs typeface="Courier New" pitchFamily="49" charset="0"/>
              </a:rPr>
              <a:t>xml:lang</a:t>
            </a:r>
            <a:r>
              <a:rPr lang="nb-NO" sz="1600" dirty="0">
                <a:latin typeface="Courier New" pitchFamily="49" charset="0"/>
                <a:cs typeface="Courier New" pitchFamily="49" charset="0"/>
              </a:rPr>
              <a:t>="</a:t>
            </a:r>
            <a:r>
              <a:rPr lang="nb-NO" sz="1600" b="1" dirty="0" err="1">
                <a:latin typeface="Courier New" pitchFamily="49" charset="0"/>
                <a:cs typeface="Courier New" pitchFamily="49" charset="0"/>
              </a:rPr>
              <a:t>no</a:t>
            </a:r>
            <a:r>
              <a:rPr lang="nb-NO" sz="1600" dirty="0">
                <a:latin typeface="Courier New" pitchFamily="49" charset="0"/>
                <a:cs typeface="Courier New" pitchFamily="49" charset="0"/>
              </a:rPr>
              <a:t>"&gt;</a:t>
            </a:r>
            <a:r>
              <a:rPr lang="nb-NO" sz="1600" b="1" dirty="0">
                <a:latin typeface="Courier New" pitchFamily="49" charset="0"/>
                <a:cs typeface="Courier New" pitchFamily="49" charset="0"/>
              </a:rPr>
              <a:t>Lysbehandling</a:t>
            </a:r>
            <a:r>
              <a:rPr lang="nb-NO" sz="1600" dirty="0">
                <a:latin typeface="Courier New" pitchFamily="49" charset="0"/>
                <a:cs typeface="Courier New" pitchFamily="49" charset="0"/>
              </a:rPr>
              <a:t>&lt;/</a:t>
            </a:r>
            <a:r>
              <a:rPr lang="nb-NO" sz="1600" dirty="0" err="1">
                <a:latin typeface="Courier New" pitchFamily="49" charset="0"/>
                <a:cs typeface="Courier New" pitchFamily="49" charset="0"/>
              </a:rPr>
              <a:t>skos:prefLabel</a:t>
            </a:r>
            <a:r>
              <a:rPr lang="nb-NO" sz="1600" dirty="0">
                <a:latin typeface="Courier New" pitchFamily="49" charset="0"/>
                <a:cs typeface="Courier New" pitchFamily="49" charset="0"/>
              </a:rPr>
              <a:t>&gt; </a:t>
            </a:r>
          </a:p>
          <a:p>
            <a:r>
              <a:rPr lang="nb-NO" sz="1600" b="1" dirty="0">
                <a:latin typeface="Courier New" pitchFamily="49" charset="0"/>
                <a:cs typeface="Courier New" pitchFamily="49" charset="0"/>
              </a:rPr>
              <a:t> </a:t>
            </a:r>
            <a:r>
              <a:rPr lang="nb-NO" sz="1600" dirty="0">
                <a:latin typeface="Courier New" pitchFamily="49" charset="0"/>
                <a:cs typeface="Courier New" pitchFamily="49" charset="0"/>
              </a:rPr>
              <a:t> &lt;</a:t>
            </a:r>
            <a:r>
              <a:rPr lang="nb-NO" sz="1600" dirty="0" err="1">
                <a:latin typeface="Courier New" pitchFamily="49" charset="0"/>
                <a:cs typeface="Courier New" pitchFamily="49" charset="0"/>
              </a:rPr>
              <a:t>skos:altLabel</a:t>
            </a:r>
            <a:r>
              <a:rPr lang="nb-NO" sz="1600" dirty="0">
                <a:latin typeface="Courier New" pitchFamily="49" charset="0"/>
                <a:cs typeface="Courier New" pitchFamily="49" charset="0"/>
              </a:rPr>
              <a:t> </a:t>
            </a:r>
            <a:r>
              <a:rPr lang="nb-NO" sz="1600" dirty="0" err="1">
                <a:latin typeface="Courier New" pitchFamily="49" charset="0"/>
                <a:cs typeface="Courier New" pitchFamily="49" charset="0"/>
              </a:rPr>
              <a:t>xml:lang</a:t>
            </a:r>
            <a:r>
              <a:rPr lang="nb-NO" sz="1600" dirty="0">
                <a:latin typeface="Courier New" pitchFamily="49" charset="0"/>
                <a:cs typeface="Courier New" pitchFamily="49" charset="0"/>
              </a:rPr>
              <a:t>="</a:t>
            </a:r>
            <a:r>
              <a:rPr lang="nb-NO" sz="1600" b="1" dirty="0" err="1">
                <a:latin typeface="Courier New" pitchFamily="49" charset="0"/>
                <a:cs typeface="Courier New" pitchFamily="49" charset="0"/>
              </a:rPr>
              <a:t>no</a:t>
            </a:r>
            <a:r>
              <a:rPr lang="nb-NO" sz="1600" dirty="0">
                <a:latin typeface="Courier New" pitchFamily="49" charset="0"/>
                <a:cs typeface="Courier New" pitchFamily="49" charset="0"/>
              </a:rPr>
              <a:t>"&gt;</a:t>
            </a:r>
            <a:r>
              <a:rPr lang="nb-NO" sz="1600" b="1" dirty="0">
                <a:latin typeface="Courier New" pitchFamily="49" charset="0"/>
                <a:cs typeface="Courier New" pitchFamily="49" charset="0"/>
              </a:rPr>
              <a:t>Fototerapi</a:t>
            </a:r>
            <a:r>
              <a:rPr lang="nb-NO" sz="1600" dirty="0">
                <a:latin typeface="Courier New" pitchFamily="49" charset="0"/>
                <a:cs typeface="Courier New" pitchFamily="49" charset="0"/>
              </a:rPr>
              <a:t>&lt;/</a:t>
            </a:r>
            <a:r>
              <a:rPr lang="nb-NO" sz="1600" dirty="0" err="1">
                <a:latin typeface="Courier New" pitchFamily="49" charset="0"/>
                <a:cs typeface="Courier New" pitchFamily="49" charset="0"/>
              </a:rPr>
              <a:t>skos:altLabel</a:t>
            </a:r>
            <a:r>
              <a:rPr lang="nb-NO" sz="1600" dirty="0">
                <a:latin typeface="Courier New" pitchFamily="49" charset="0"/>
                <a:cs typeface="Courier New" pitchFamily="49" charset="0"/>
              </a:rPr>
              <a:t>&gt; </a:t>
            </a:r>
          </a:p>
          <a:p>
            <a:r>
              <a:rPr lang="nb-NO" sz="1600" b="1" dirty="0">
                <a:latin typeface="Courier New" pitchFamily="49" charset="0"/>
                <a:cs typeface="Courier New" pitchFamily="49" charset="0"/>
              </a:rPr>
              <a:t> </a:t>
            </a:r>
            <a:r>
              <a:rPr lang="nb-NO" sz="1600" dirty="0">
                <a:latin typeface="Courier New" pitchFamily="49" charset="0"/>
                <a:cs typeface="Courier New" pitchFamily="49" charset="0"/>
              </a:rPr>
              <a:t> &lt;/</a:t>
            </a:r>
            <a:r>
              <a:rPr lang="nb-NO" sz="1600" dirty="0" err="1">
                <a:latin typeface="Courier New" pitchFamily="49" charset="0"/>
                <a:cs typeface="Courier New" pitchFamily="49" charset="0"/>
              </a:rPr>
              <a:t>skos:Concept</a:t>
            </a:r>
            <a:r>
              <a:rPr lang="nb-NO" sz="1600" dirty="0">
                <a:latin typeface="Courier New" pitchFamily="49" charset="0"/>
                <a:cs typeface="Courier New" pitchFamily="49" charset="0"/>
              </a:rPr>
              <a:t>&gt;</a:t>
            </a:r>
          </a:p>
          <a:p>
            <a:endParaRPr lang="nb-NO" sz="1600" dirty="0">
              <a:solidFill>
                <a:srgbClr val="000000"/>
              </a:solidFill>
              <a:latin typeface="Courier New" pitchFamily="49" charset="0"/>
              <a:ea typeface="MS PGothic" pitchFamily="34" charset="-128"/>
              <a:cs typeface="Courier New" pitchFamily="49" charset="0"/>
            </a:endParaRPr>
          </a:p>
          <a:p>
            <a:endParaRPr lang="nb-NO" sz="1600" dirty="0">
              <a:solidFill>
                <a:srgbClr val="000000"/>
              </a:solidFill>
              <a:latin typeface="Courier New" pitchFamily="49" charset="0"/>
              <a:ea typeface="MS PGothic" pitchFamily="34" charset="-128"/>
              <a:cs typeface="Courier New" pitchFamily="49" charset="0"/>
            </a:endParaRPr>
          </a:p>
          <a:p>
            <a:endParaRPr lang="nb-NO" dirty="0">
              <a:solidFill>
                <a:srgbClr val="000000"/>
              </a:solidFill>
              <a:latin typeface="Courier New" pitchFamily="49" charset="0"/>
              <a:ea typeface="MS PGothic" pitchFamily="34" charset="-128"/>
              <a:cs typeface="Courier New" pitchFamily="49" charset="0"/>
            </a:endParaRPr>
          </a:p>
        </p:txBody>
      </p:sp>
      <p:sp>
        <p:nvSpPr>
          <p:cNvPr id="4" name="TextBox 3"/>
          <p:cNvSpPr txBox="1"/>
          <p:nvPr/>
        </p:nvSpPr>
        <p:spPr>
          <a:xfrm>
            <a:off x="26056" y="5168930"/>
            <a:ext cx="9145588" cy="830997"/>
          </a:xfrm>
          <a:prstGeom prst="rect">
            <a:avLst/>
          </a:prstGeom>
          <a:noFill/>
          <a:ln>
            <a:noFill/>
          </a:ln>
        </p:spPr>
        <p:txBody>
          <a:bodyPr wrap="square" rtlCol="0">
            <a:spAutoFit/>
          </a:bodyPr>
          <a:lstStyle/>
          <a:p>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rdf:Description</a:t>
            </a:r>
            <a:r>
              <a:rPr lang="fr-FR" sz="1600" dirty="0">
                <a:latin typeface="Courier New" pitchFamily="49" charset="0"/>
                <a:cs typeface="Courier New" pitchFamily="49" charset="0"/>
              </a:rPr>
              <a:t> </a:t>
            </a:r>
            <a:r>
              <a:rPr lang="fr-FR" sz="1600" dirty="0" err="1">
                <a:latin typeface="Courier New" pitchFamily="49" charset="0"/>
                <a:cs typeface="Courier New" pitchFamily="49" charset="0"/>
              </a:rPr>
              <a:t>rdf:about</a:t>
            </a:r>
            <a:r>
              <a:rPr lang="fr-FR" sz="1600" dirty="0" smtClean="0">
                <a:latin typeface="Courier New" pitchFamily="49" charset="0"/>
                <a:cs typeface="Courier New" pitchFamily="49" charset="0"/>
              </a:rPr>
              <a:t>="</a:t>
            </a:r>
            <a:r>
              <a:rPr lang="fr-FR" sz="1600" b="1" dirty="0" smtClean="0">
                <a:latin typeface="Courier New" pitchFamily="49" charset="0"/>
                <a:cs typeface="Courier New" pitchFamily="49" charset="0"/>
              </a:rPr>
              <a:t>http</a:t>
            </a:r>
            <a:r>
              <a:rPr lang="fr-FR" sz="1600" b="1" dirty="0">
                <a:latin typeface="Courier New" pitchFamily="49" charset="0"/>
                <a:cs typeface="Courier New" pitchFamily="49" charset="0"/>
              </a:rPr>
              <a:t>://</a:t>
            </a:r>
            <a:r>
              <a:rPr lang="fr-FR" sz="1600" b="1" dirty="0" smtClean="0">
                <a:latin typeface="Courier New" pitchFamily="49" charset="0"/>
                <a:cs typeface="Courier New" pitchFamily="49" charset="0"/>
              </a:rPr>
              <a:t>ntnu.no/</a:t>
            </a:r>
            <a:r>
              <a:rPr lang="fr-FR" sz="1600" b="1" dirty="0" err="1" smtClean="0">
                <a:latin typeface="Courier New" pitchFamily="49" charset="0"/>
                <a:cs typeface="Courier New" pitchFamily="49" charset="0"/>
              </a:rPr>
              <a:t>ub</a:t>
            </a:r>
            <a:r>
              <a:rPr lang="fr-FR" sz="1600" b="1" dirty="0" smtClean="0">
                <a:latin typeface="Courier New" pitchFamily="49" charset="0"/>
                <a:cs typeface="Courier New" pitchFamily="49" charset="0"/>
              </a:rPr>
              <a:t>/data/tekord#NTUB03675"</a:t>
            </a:r>
            <a:r>
              <a:rPr lang="fr-FR" sz="1600" dirty="0" smtClean="0">
                <a:latin typeface="Courier New" pitchFamily="49" charset="0"/>
                <a:cs typeface="Courier New" pitchFamily="49" charset="0"/>
              </a:rPr>
              <a:t>&gt;</a:t>
            </a:r>
          </a:p>
          <a:p>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skos:prefLabel</a:t>
            </a:r>
            <a:r>
              <a:rPr lang="fr-FR" sz="1600" dirty="0">
                <a:latin typeface="Courier New" pitchFamily="49" charset="0"/>
                <a:cs typeface="Courier New" pitchFamily="49" charset="0"/>
              </a:rPr>
              <a:t>&gt;</a:t>
            </a:r>
            <a:r>
              <a:rPr lang="fr-FR" sz="1600" b="1" dirty="0" err="1">
                <a:latin typeface="Courier New" pitchFamily="49" charset="0"/>
                <a:cs typeface="Courier New" pitchFamily="49" charset="0"/>
              </a:rPr>
              <a:t>Fototerapi</a:t>
            </a:r>
            <a:r>
              <a:rPr lang="fr-FR" sz="1600" dirty="0">
                <a:latin typeface="Courier New" pitchFamily="49" charset="0"/>
                <a:cs typeface="Courier New" pitchFamily="49" charset="0"/>
              </a:rPr>
              <a:t>&lt;/</a:t>
            </a:r>
            <a:r>
              <a:rPr lang="fr-FR" sz="1600" dirty="0" err="1">
                <a:latin typeface="Courier New" pitchFamily="49" charset="0"/>
                <a:cs typeface="Courier New" pitchFamily="49" charset="0"/>
              </a:rPr>
              <a:t>skos:prefLabel</a:t>
            </a:r>
            <a:r>
              <a:rPr lang="fr-FR" sz="1600" dirty="0" smtClean="0">
                <a:latin typeface="Courier New" pitchFamily="49" charset="0"/>
                <a:cs typeface="Courier New" pitchFamily="49" charset="0"/>
              </a:rPr>
              <a:t>&gt;</a:t>
            </a:r>
          </a:p>
          <a:p>
            <a:r>
              <a:rPr lang="fr-FR" sz="1600" dirty="0" smtClean="0">
                <a:latin typeface="Courier New" pitchFamily="49" charset="0"/>
                <a:cs typeface="Courier New" pitchFamily="49" charset="0"/>
              </a:rPr>
              <a:t>&lt;/</a:t>
            </a:r>
            <a:r>
              <a:rPr lang="fr-FR" sz="1600" dirty="0" err="1">
                <a:latin typeface="Courier New" pitchFamily="49" charset="0"/>
                <a:cs typeface="Courier New" pitchFamily="49" charset="0"/>
              </a:rPr>
              <a:t>rdf:Description</a:t>
            </a:r>
            <a:r>
              <a:rPr lang="fr-FR" sz="1600" dirty="0">
                <a:latin typeface="Courier New" pitchFamily="49" charset="0"/>
                <a:cs typeface="Courier New" pitchFamily="49" charset="0"/>
              </a:rPr>
              <a:t>&gt;</a:t>
            </a:r>
            <a:endParaRPr lang="nb-NO" sz="1600" dirty="0">
              <a:latin typeface="Courier New" pitchFamily="49" charset="0"/>
              <a:cs typeface="Courier New" pitchFamily="49" charset="0"/>
            </a:endParaRPr>
          </a:p>
        </p:txBody>
      </p:sp>
      <p:sp>
        <p:nvSpPr>
          <p:cNvPr id="9" name="TextBox 8"/>
          <p:cNvSpPr txBox="1"/>
          <p:nvPr/>
        </p:nvSpPr>
        <p:spPr>
          <a:xfrm>
            <a:off x="5457156" y="1948770"/>
            <a:ext cx="2088232" cy="400110"/>
          </a:xfrm>
          <a:prstGeom prst="rect">
            <a:avLst/>
          </a:prstGeom>
          <a:solidFill>
            <a:schemeClr val="accent1"/>
          </a:solidFill>
        </p:spPr>
        <p:txBody>
          <a:bodyPr wrap="square" rtlCol="0">
            <a:spAutoFit/>
          </a:bodyPr>
          <a:lstStyle/>
          <a:p>
            <a:pPr algn="ctr"/>
            <a:r>
              <a:rPr lang="nb-NO" dirty="0" smtClean="0"/>
              <a:t>”lysbehandling”</a:t>
            </a:r>
            <a:endParaRPr lang="nb-NO" dirty="0"/>
          </a:p>
        </p:txBody>
      </p:sp>
      <p:cxnSp>
        <p:nvCxnSpPr>
          <p:cNvPr id="10" name="Straight Connector 9"/>
          <p:cNvCxnSpPr>
            <a:stCxn id="9" idx="2"/>
            <a:endCxn id="7" idx="7"/>
          </p:cNvCxnSpPr>
          <p:nvPr/>
        </p:nvCxnSpPr>
        <p:spPr bwMode="auto">
          <a:xfrm flipH="1">
            <a:off x="5576705" y="2348880"/>
            <a:ext cx="924567" cy="801872"/>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 name="TextBox 11"/>
          <p:cNvSpPr txBox="1"/>
          <p:nvPr/>
        </p:nvSpPr>
        <p:spPr>
          <a:xfrm>
            <a:off x="971600" y="1948770"/>
            <a:ext cx="2088232" cy="400110"/>
          </a:xfrm>
          <a:prstGeom prst="rect">
            <a:avLst/>
          </a:prstGeom>
          <a:solidFill>
            <a:schemeClr val="accent1"/>
          </a:solidFill>
        </p:spPr>
        <p:txBody>
          <a:bodyPr wrap="square" rtlCol="0">
            <a:spAutoFit/>
          </a:bodyPr>
          <a:lstStyle/>
          <a:p>
            <a:pPr algn="ctr"/>
            <a:r>
              <a:rPr lang="nb-NO" dirty="0" smtClean="0"/>
              <a:t>”fototerapi”</a:t>
            </a:r>
            <a:endParaRPr lang="nb-NO" dirty="0"/>
          </a:p>
        </p:txBody>
      </p:sp>
      <p:cxnSp>
        <p:nvCxnSpPr>
          <p:cNvPr id="13" name="Straight Connector 12"/>
          <p:cNvCxnSpPr>
            <a:stCxn id="12" idx="2"/>
            <a:endCxn id="7" idx="1"/>
          </p:cNvCxnSpPr>
          <p:nvPr/>
        </p:nvCxnSpPr>
        <p:spPr bwMode="auto">
          <a:xfrm>
            <a:off x="2015716" y="2348880"/>
            <a:ext cx="1191832" cy="801872"/>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4" name="TextBox 13"/>
          <p:cNvSpPr txBox="1"/>
          <p:nvPr/>
        </p:nvSpPr>
        <p:spPr>
          <a:xfrm>
            <a:off x="1259632" y="3933056"/>
            <a:ext cx="6192688" cy="1200329"/>
          </a:xfrm>
          <a:prstGeom prst="rect">
            <a:avLst/>
          </a:prstGeom>
          <a:noFill/>
        </p:spPr>
        <p:txBody>
          <a:bodyPr wrap="square" rtlCol="0">
            <a:spAutoFit/>
          </a:bodyPr>
          <a:lstStyle/>
          <a:p>
            <a:pPr algn="ctr"/>
            <a:r>
              <a:rPr lang="nb-NO" sz="3600" b="1" dirty="0" smtClean="0">
                <a:solidFill>
                  <a:srgbClr val="C00000"/>
                </a:solidFill>
                <a:latin typeface="Courier New" pitchFamily="49" charset="0"/>
                <a:cs typeface="Courier New" pitchFamily="49" charset="0"/>
              </a:rPr>
              <a:t>SILK</a:t>
            </a:r>
          </a:p>
          <a:p>
            <a:pPr algn="ctr"/>
            <a:r>
              <a:rPr lang="nb-NO" sz="3600" b="1" dirty="0" smtClean="0">
                <a:solidFill>
                  <a:srgbClr val="C00000"/>
                </a:solidFill>
                <a:latin typeface="Courier New" pitchFamily="49" charset="0"/>
                <a:cs typeface="Courier New" pitchFamily="49" charset="0"/>
              </a:rPr>
              <a:t>  </a:t>
            </a:r>
          </a:p>
        </p:txBody>
      </p:sp>
      <p:sp>
        <p:nvSpPr>
          <p:cNvPr id="15" name="TextBox 14"/>
          <p:cNvSpPr txBox="1"/>
          <p:nvPr/>
        </p:nvSpPr>
        <p:spPr>
          <a:xfrm>
            <a:off x="1259632" y="4509120"/>
            <a:ext cx="6192688" cy="1200329"/>
          </a:xfrm>
          <a:prstGeom prst="rect">
            <a:avLst/>
          </a:prstGeom>
          <a:noFill/>
        </p:spPr>
        <p:txBody>
          <a:bodyPr wrap="square" rtlCol="0">
            <a:spAutoFit/>
          </a:bodyPr>
          <a:lstStyle/>
          <a:p>
            <a:pPr algn="ctr"/>
            <a:r>
              <a:rPr lang="nb-NO" sz="3600" b="1" dirty="0" smtClean="0">
                <a:solidFill>
                  <a:srgbClr val="C00000"/>
                </a:solidFill>
                <a:latin typeface="Courier New" pitchFamily="49" charset="0"/>
                <a:cs typeface="Courier New" pitchFamily="49" charset="0"/>
              </a:rPr>
              <a:t>JARO</a:t>
            </a:r>
          </a:p>
          <a:p>
            <a:pPr algn="ctr"/>
            <a:r>
              <a:rPr lang="nb-NO" sz="3600" b="1" dirty="0" smtClean="0">
                <a:solidFill>
                  <a:srgbClr val="C00000"/>
                </a:solidFill>
                <a:latin typeface="Courier New" pitchFamily="49" charset="0"/>
                <a:cs typeface="Courier New" pitchFamily="49" charset="0"/>
              </a:rPr>
              <a:t>  </a:t>
            </a:r>
          </a:p>
        </p:txBody>
      </p:sp>
      <p:grpSp>
        <p:nvGrpSpPr>
          <p:cNvPr id="2" name="Group 24"/>
          <p:cNvGrpSpPr/>
          <p:nvPr/>
        </p:nvGrpSpPr>
        <p:grpSpPr>
          <a:xfrm>
            <a:off x="2716879" y="2685644"/>
            <a:ext cx="3350495" cy="3175956"/>
            <a:chOff x="2716879" y="2685644"/>
            <a:chExt cx="3350495" cy="3175956"/>
          </a:xfrm>
        </p:grpSpPr>
        <p:sp>
          <p:nvSpPr>
            <p:cNvPr id="7" name="Oval 6"/>
            <p:cNvSpPr/>
            <p:nvPr/>
          </p:nvSpPr>
          <p:spPr bwMode="auto">
            <a:xfrm>
              <a:off x="2716879" y="2685644"/>
              <a:ext cx="3350495" cy="3175956"/>
            </a:xfrm>
            <a:prstGeom prst="ellipse">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4" name="TextBox 23"/>
            <p:cNvSpPr txBox="1"/>
            <p:nvPr/>
          </p:nvSpPr>
          <p:spPr>
            <a:xfrm>
              <a:off x="2915816" y="4005064"/>
              <a:ext cx="3024336" cy="400110"/>
            </a:xfrm>
            <a:prstGeom prst="rect">
              <a:avLst/>
            </a:prstGeom>
            <a:noFill/>
            <a:ln>
              <a:noFill/>
            </a:ln>
          </p:spPr>
          <p:txBody>
            <a:bodyPr wrap="square" rtlCol="0">
              <a:spAutoFit/>
            </a:bodyPr>
            <a:lstStyle/>
            <a:p>
              <a:pPr algn="ctr"/>
              <a:r>
                <a:rPr lang="nb-NO" dirty="0" smtClean="0"/>
                <a:t>‘emne’</a:t>
              </a:r>
              <a:endParaRPr lang="nb-NO" dirty="0"/>
            </a:p>
          </p:txBody>
        </p:sp>
      </p:grpSp>
    </p:spTree>
    <p:extLst>
      <p:ext uri="{BB962C8B-B14F-4D97-AF65-F5344CB8AC3E}">
        <p14:creationId xmlns:p14="http://schemas.microsoft.com/office/powerpoint/2010/main" xmlns="" val="23689834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3" presetClass="exit" presetSubtype="32" fill="hold" grpId="0" nodeType="clickEffect">
                                  <p:stCondLst>
                                    <p:cond delay="0"/>
                                  </p:stCondLst>
                                  <p:childTnLst>
                                    <p:anim calcmode="lin" valueType="num">
                                      <p:cBhvr>
                                        <p:cTn id="18" dur="2000"/>
                                        <p:tgtEl>
                                          <p:spTgt spid="4"/>
                                        </p:tgtEl>
                                        <p:attrNameLst>
                                          <p:attrName>ppt_w</p:attrName>
                                        </p:attrNameLst>
                                      </p:cBhvr>
                                      <p:tavLst>
                                        <p:tav tm="0">
                                          <p:val>
                                            <p:strVal val="ppt_w"/>
                                          </p:val>
                                        </p:tav>
                                        <p:tav tm="100000">
                                          <p:val>
                                            <p:fltVal val="0"/>
                                          </p:val>
                                        </p:tav>
                                      </p:tavLst>
                                    </p:anim>
                                    <p:anim calcmode="lin" valueType="num">
                                      <p:cBhvr>
                                        <p:cTn id="19" dur="2000"/>
                                        <p:tgtEl>
                                          <p:spTgt spid="4"/>
                                        </p:tgtEl>
                                        <p:attrNameLst>
                                          <p:attrName>ppt_h</p:attrName>
                                        </p:attrNameLst>
                                      </p:cBhvr>
                                      <p:tavLst>
                                        <p:tav tm="0">
                                          <p:val>
                                            <p:strVal val="ppt_h"/>
                                          </p:val>
                                        </p:tav>
                                        <p:tav tm="100000">
                                          <p:val>
                                            <p:fltVal val="0"/>
                                          </p:val>
                                        </p:tav>
                                      </p:tavLst>
                                    </p:anim>
                                    <p:animEffect transition="out" filter="fade">
                                      <p:cBhvr>
                                        <p:cTn id="20" dur="2000"/>
                                        <p:tgtEl>
                                          <p:spTgt spid="4"/>
                                        </p:tgtEl>
                                      </p:cBhvr>
                                    </p:animEffect>
                                    <p:set>
                                      <p:cBhvr>
                                        <p:cTn id="21" dur="1" fill="hold">
                                          <p:stCondLst>
                                            <p:cond delay="1999"/>
                                          </p:stCondLst>
                                        </p:cTn>
                                        <p:tgtEl>
                                          <p:spTgt spid="4"/>
                                        </p:tgtEl>
                                        <p:attrNameLst>
                                          <p:attrName>style.visibility</p:attrName>
                                        </p:attrNameLst>
                                      </p:cBhvr>
                                      <p:to>
                                        <p:strVal val="hidden"/>
                                      </p:to>
                                    </p:set>
                                  </p:childTnLst>
                                </p:cTn>
                              </p:par>
                              <p:par>
                                <p:cTn id="22" presetID="53" presetClass="exit" presetSubtype="32" fill="hold" grpId="0" nodeType="withEffect">
                                  <p:stCondLst>
                                    <p:cond delay="0"/>
                                  </p:stCondLst>
                                  <p:childTnLst>
                                    <p:anim calcmode="lin" valueType="num">
                                      <p:cBhvr>
                                        <p:cTn id="23" dur="2000"/>
                                        <p:tgtEl>
                                          <p:spTgt spid="3"/>
                                        </p:tgtEl>
                                        <p:attrNameLst>
                                          <p:attrName>ppt_w</p:attrName>
                                        </p:attrNameLst>
                                      </p:cBhvr>
                                      <p:tavLst>
                                        <p:tav tm="0">
                                          <p:val>
                                            <p:strVal val="ppt_w"/>
                                          </p:val>
                                        </p:tav>
                                        <p:tav tm="100000">
                                          <p:val>
                                            <p:fltVal val="0"/>
                                          </p:val>
                                        </p:tav>
                                      </p:tavLst>
                                    </p:anim>
                                    <p:anim calcmode="lin" valueType="num">
                                      <p:cBhvr>
                                        <p:cTn id="24" dur="2000"/>
                                        <p:tgtEl>
                                          <p:spTgt spid="3"/>
                                        </p:tgtEl>
                                        <p:attrNameLst>
                                          <p:attrName>ppt_h</p:attrName>
                                        </p:attrNameLst>
                                      </p:cBhvr>
                                      <p:tavLst>
                                        <p:tav tm="0">
                                          <p:val>
                                            <p:strVal val="ppt_h"/>
                                          </p:val>
                                        </p:tav>
                                        <p:tav tm="100000">
                                          <p:val>
                                            <p:fltVal val="0"/>
                                          </p:val>
                                        </p:tav>
                                      </p:tavLst>
                                    </p:anim>
                                    <p:animEffect transition="out" filter="fade">
                                      <p:cBhvr>
                                        <p:cTn id="25" dur="2000"/>
                                        <p:tgtEl>
                                          <p:spTgt spid="3"/>
                                        </p:tgtEl>
                                      </p:cBhvr>
                                    </p:animEffect>
                                    <p:set>
                                      <p:cBhvr>
                                        <p:cTn id="26" dur="1" fill="hold">
                                          <p:stCondLst>
                                            <p:cond delay="1999"/>
                                          </p:stCondLst>
                                        </p:cTn>
                                        <p:tgtEl>
                                          <p:spTgt spid="3"/>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 grpId="0"/>
      <p:bldP spid="4" grpId="0"/>
      <p:bldP spid="9" grpId="0" animBg="1"/>
      <p:bldP spid="12" grpId="0" animBg="1"/>
      <p:bldP spid="14" grpId="1"/>
      <p:bldP spid="15"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67544" y="692696"/>
            <a:ext cx="8229600" cy="1296144"/>
          </a:xfrm>
        </p:spPr>
        <p:txBody>
          <a:bodyPr/>
          <a:lstStyle/>
          <a:p>
            <a:pPr eaLnBrk="1" hangingPunct="1"/>
            <a:r>
              <a:rPr lang="nb-NO" dirty="0" smtClean="0"/>
              <a:t>Sammenlikning av TERMER</a:t>
            </a:r>
            <a:br>
              <a:rPr lang="nb-NO" dirty="0" smtClean="0"/>
            </a:br>
            <a:endParaRPr lang="nb-NO" dirty="0" smtClean="0"/>
          </a:p>
        </p:txBody>
      </p:sp>
      <p:sp>
        <p:nvSpPr>
          <p:cNvPr id="34819" name="Content Placeholder 2"/>
          <p:cNvSpPr>
            <a:spLocks noGrp="1"/>
          </p:cNvSpPr>
          <p:nvPr>
            <p:ph idx="1"/>
          </p:nvPr>
        </p:nvSpPr>
        <p:spPr>
          <a:xfrm>
            <a:off x="467544" y="1600200"/>
            <a:ext cx="8229600" cy="4997152"/>
          </a:xfrm>
        </p:spPr>
        <p:txBody>
          <a:bodyPr/>
          <a:lstStyle/>
          <a:p>
            <a:pPr marL="0" indent="0" eaLnBrk="1" hangingPunct="1">
              <a:buNone/>
            </a:pPr>
            <a:r>
              <a:rPr lang="nb-NO" b="1" dirty="0" smtClean="0"/>
              <a:t>4393 ordpar fordelt på:</a:t>
            </a:r>
          </a:p>
          <a:p>
            <a:pPr marL="0" indent="0" eaLnBrk="1" hangingPunct="1">
              <a:buNone/>
            </a:pPr>
            <a:endParaRPr lang="nb-NO" b="1" dirty="0" smtClean="0"/>
          </a:p>
          <a:p>
            <a:pPr marL="228600" indent="-228600" eaLnBrk="1" hangingPunct="1">
              <a:buFontTx/>
              <a:buAutoNum type="arabicPeriod"/>
              <a:defRPr/>
            </a:pPr>
            <a:r>
              <a:rPr lang="nb-NO" dirty="0" smtClean="0"/>
              <a:t> </a:t>
            </a:r>
            <a:r>
              <a:rPr lang="nb-NO" dirty="0" err="1" smtClean="0"/>
              <a:t>Exactmatches</a:t>
            </a:r>
            <a:r>
              <a:rPr lang="nb-NO" dirty="0" smtClean="0"/>
              <a:t> &gt; 95% likhet (=</a:t>
            </a:r>
            <a:r>
              <a:rPr lang="nb-NO" dirty="0"/>
              <a:t>3 473 termer</a:t>
            </a:r>
            <a:r>
              <a:rPr lang="nb-NO" dirty="0" smtClean="0"/>
              <a:t>)</a:t>
            </a:r>
          </a:p>
          <a:p>
            <a:pPr marL="228600" indent="-228600" eaLnBrk="1" hangingPunct="1">
              <a:buFontTx/>
              <a:buAutoNum type="arabicPeriod"/>
              <a:defRPr/>
            </a:pPr>
            <a:endParaRPr lang="nb-NO" dirty="0"/>
          </a:p>
          <a:p>
            <a:pPr marL="0" indent="0" eaLnBrk="1" hangingPunct="1">
              <a:buNone/>
              <a:defRPr/>
            </a:pPr>
            <a:endParaRPr lang="nb-NO" dirty="0" smtClean="0"/>
          </a:p>
          <a:p>
            <a:pPr marL="0" indent="0" eaLnBrk="1" hangingPunct="1">
              <a:buNone/>
            </a:pPr>
            <a:r>
              <a:rPr lang="nb-NO" dirty="0" smtClean="0"/>
              <a:t>2. </a:t>
            </a:r>
            <a:r>
              <a:rPr lang="nb-NO" dirty="0" err="1" smtClean="0"/>
              <a:t>Nearmatches</a:t>
            </a:r>
            <a:r>
              <a:rPr lang="nb-NO" dirty="0" smtClean="0"/>
              <a:t>  90-95% likhet (=920 termer)</a:t>
            </a:r>
          </a:p>
          <a:p>
            <a:pPr marL="0" indent="0" eaLnBrk="1" hangingPunct="1">
              <a:buNone/>
            </a:pPr>
            <a:endParaRPr lang="nb-NO" dirty="0"/>
          </a:p>
          <a:p>
            <a:pPr marL="0" indent="0" eaLnBrk="1" hangingPunct="1">
              <a:buNone/>
            </a:pPr>
            <a:r>
              <a:rPr lang="nb-NO" dirty="0" smtClean="0"/>
              <a:t>Resultat: 3397 JA, 996 NEI</a:t>
            </a:r>
          </a:p>
          <a:p>
            <a:pPr marL="0" indent="0" eaLnBrk="1" hangingPunct="1">
              <a:buNone/>
            </a:pPr>
            <a:r>
              <a:rPr lang="nb-NO" dirty="0" smtClean="0"/>
              <a:t> </a:t>
            </a:r>
          </a:p>
        </p:txBody>
      </p:sp>
    </p:spTree>
    <p:extLst>
      <p:ext uri="{BB962C8B-B14F-4D97-AF65-F5344CB8AC3E}">
        <p14:creationId xmlns:p14="http://schemas.microsoft.com/office/powerpoint/2010/main" xmlns="" val="23620932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457" y="404664"/>
            <a:ext cx="8229600" cy="864096"/>
          </a:xfrm>
        </p:spPr>
        <p:txBody>
          <a:bodyPr/>
          <a:lstStyle/>
          <a:p>
            <a:r>
              <a:rPr lang="nb-NO" dirty="0" smtClean="0"/>
              <a:t>Eks. </a:t>
            </a:r>
            <a:r>
              <a:rPr lang="nb-NO" dirty="0" err="1" smtClean="0"/>
              <a:t>ExactMatch</a:t>
            </a:r>
            <a:r>
              <a:rPr lang="nb-NO" dirty="0"/>
              <a:t> </a:t>
            </a:r>
            <a:r>
              <a:rPr lang="nb-NO" dirty="0" smtClean="0"/>
              <a:t>(&gt; 95% likhet)</a:t>
            </a:r>
            <a:endParaRPr lang="nb-NO" dirty="0"/>
          </a:p>
        </p:txBody>
      </p:sp>
      <p:pic>
        <p:nvPicPr>
          <p:cNvPr id="5" name="Content Placeholder 4" descr="Screen Clipping"/>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4429105" y="3867940"/>
            <a:ext cx="285790" cy="57158"/>
          </a:xfrm>
        </p:spPr>
      </p:pic>
      <p:pic>
        <p:nvPicPr>
          <p:cNvPr id="6" name="Picture 5" descr="Screen Clippin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79512" y="1097673"/>
            <a:ext cx="8755490" cy="5731023"/>
          </a:xfrm>
          <a:prstGeom prst="rect">
            <a:avLst/>
          </a:prstGeom>
        </p:spPr>
      </p:pic>
      <p:sp>
        <p:nvSpPr>
          <p:cNvPr id="7" name="Rectangle 6"/>
          <p:cNvSpPr/>
          <p:nvPr/>
        </p:nvSpPr>
        <p:spPr bwMode="auto">
          <a:xfrm>
            <a:off x="611560" y="3429000"/>
            <a:ext cx="8136904" cy="576064"/>
          </a:xfrm>
          <a:prstGeom prst="rect">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8" name="Rectangle 7"/>
          <p:cNvSpPr/>
          <p:nvPr/>
        </p:nvSpPr>
        <p:spPr bwMode="auto">
          <a:xfrm>
            <a:off x="611560" y="4005064"/>
            <a:ext cx="8136904" cy="576064"/>
          </a:xfrm>
          <a:prstGeom prst="rect">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9" name="Rectangle 8"/>
          <p:cNvSpPr/>
          <p:nvPr/>
        </p:nvSpPr>
        <p:spPr bwMode="auto">
          <a:xfrm>
            <a:off x="611560" y="5157192"/>
            <a:ext cx="8136904" cy="216024"/>
          </a:xfrm>
          <a:prstGeom prst="rect">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0" name="Rectangle 9"/>
          <p:cNvSpPr/>
          <p:nvPr/>
        </p:nvSpPr>
        <p:spPr bwMode="auto">
          <a:xfrm>
            <a:off x="611560" y="3212976"/>
            <a:ext cx="8136904" cy="288032"/>
          </a:xfrm>
          <a:prstGeom prst="rect">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xmlns="" val="281949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10" grpId="0" animBg="1"/>
      <p:bldP spid="10"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548680"/>
            <a:ext cx="7696200" cy="1008112"/>
          </a:xfrm>
        </p:spPr>
        <p:txBody>
          <a:bodyPr/>
          <a:lstStyle/>
          <a:p>
            <a:r>
              <a:rPr lang="nb-NO" dirty="0" smtClean="0"/>
              <a:t>Eks. </a:t>
            </a:r>
            <a:r>
              <a:rPr lang="nb-NO" dirty="0" err="1" smtClean="0"/>
              <a:t>NearMatches</a:t>
            </a:r>
            <a:r>
              <a:rPr lang="nb-NO" dirty="0" smtClean="0"/>
              <a:t> (90-95% likhet)</a:t>
            </a:r>
            <a:endParaRPr lang="nb-NO"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323528" y="1628800"/>
            <a:ext cx="8568952" cy="4752527"/>
          </a:xfrm>
          <a:prstGeom prst="rect">
            <a:avLst/>
          </a:prstGeom>
        </p:spPr>
      </p:pic>
      <p:sp>
        <p:nvSpPr>
          <p:cNvPr id="5" name="Rectangle 4"/>
          <p:cNvSpPr/>
          <p:nvPr/>
        </p:nvSpPr>
        <p:spPr bwMode="auto">
          <a:xfrm>
            <a:off x="683568" y="5445224"/>
            <a:ext cx="8136904" cy="288032"/>
          </a:xfrm>
          <a:prstGeom prst="rect">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xmlns="" val="291870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Hva fikk vi ut av dette?</a:t>
            </a:r>
            <a:endParaRPr lang="nb-NO" dirty="0"/>
          </a:p>
        </p:txBody>
      </p:sp>
      <p:sp>
        <p:nvSpPr>
          <p:cNvPr id="3" name="Content Placeholder 2"/>
          <p:cNvSpPr>
            <a:spLocks noGrp="1"/>
          </p:cNvSpPr>
          <p:nvPr>
            <p:ph idx="1"/>
          </p:nvPr>
        </p:nvSpPr>
        <p:spPr/>
        <p:txBody>
          <a:bodyPr/>
          <a:lstStyle/>
          <a:p>
            <a:r>
              <a:rPr lang="nb-NO" dirty="0" smtClean="0"/>
              <a:t>En identifisert kobling for 3243 </a:t>
            </a:r>
            <a:r>
              <a:rPr lang="nb-NO" b="1" dirty="0" smtClean="0"/>
              <a:t>begreper</a:t>
            </a:r>
            <a:r>
              <a:rPr lang="nb-NO" dirty="0" smtClean="0"/>
              <a:t> som finnes i begge vokabularer </a:t>
            </a:r>
          </a:p>
          <a:p>
            <a:pPr>
              <a:buNone/>
            </a:pPr>
            <a:r>
              <a:rPr lang="nb-NO" dirty="0" smtClean="0"/>
              <a:t>    </a:t>
            </a:r>
            <a:endParaRPr lang="nb-NO" dirty="0"/>
          </a:p>
        </p:txBody>
      </p:sp>
      <p:sp>
        <p:nvSpPr>
          <p:cNvPr id="6" name="Slide Number Placeholder 5"/>
          <p:cNvSpPr>
            <a:spLocks noGrp="1"/>
          </p:cNvSpPr>
          <p:nvPr>
            <p:ph type="sldNum" sz="quarter" idx="12"/>
          </p:nvPr>
        </p:nvSpPr>
        <p:spPr/>
        <p:txBody>
          <a:bodyPr/>
          <a:lstStyle/>
          <a:p>
            <a:pPr>
              <a:defRPr/>
            </a:pPr>
            <a:fld id="{73A2D350-AA2F-2443-BB3E-D433868FFC10}" type="slidenum">
              <a:rPr lang="en-US" smtClean="0"/>
              <a:pPr>
                <a:defRPr/>
              </a:pPr>
              <a:t>11</a:t>
            </a:fld>
            <a:endParaRPr lang="en-US" dirty="0"/>
          </a:p>
        </p:txBody>
      </p:sp>
      <p:pic>
        <p:nvPicPr>
          <p:cNvPr id="25601" name="Picture 1"/>
          <p:cNvPicPr>
            <a:picLocks noChangeAspect="1" noChangeArrowheads="1"/>
          </p:cNvPicPr>
          <p:nvPr/>
        </p:nvPicPr>
        <p:blipFill>
          <a:blip r:embed="rId3"/>
          <a:srcRect/>
          <a:stretch>
            <a:fillRect/>
          </a:stretch>
        </p:blipFill>
        <p:spPr bwMode="auto">
          <a:xfrm>
            <a:off x="1043608" y="3068960"/>
            <a:ext cx="7165364" cy="2750790"/>
          </a:xfrm>
          <a:prstGeom prst="rect">
            <a:avLst/>
          </a:prstGeom>
          <a:noFill/>
          <a:ln w="3175">
            <a:solidFill>
              <a:srgbClr val="C00000"/>
            </a:solid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Kan </a:t>
            </a:r>
            <a:r>
              <a:rPr lang="nb-NO" dirty="0"/>
              <a:t>vi tilføre hverandre </a:t>
            </a:r>
            <a:r>
              <a:rPr lang="nb-NO" dirty="0" smtClean="0"/>
              <a:t>synonymer? </a:t>
            </a:r>
            <a:r>
              <a:rPr lang="nb-NO" dirty="0"/>
              <a:t/>
            </a:r>
            <a:br>
              <a:rPr lang="nb-NO" dirty="0"/>
            </a:br>
            <a:r>
              <a:rPr lang="nb-NO" dirty="0"/>
              <a:t> </a:t>
            </a:r>
          </a:p>
        </p:txBody>
      </p:sp>
      <p:sp>
        <p:nvSpPr>
          <p:cNvPr id="3" name="Content Placeholder 2"/>
          <p:cNvSpPr>
            <a:spLocks noGrp="1"/>
          </p:cNvSpPr>
          <p:nvPr>
            <p:ph idx="4294967295"/>
          </p:nvPr>
        </p:nvSpPr>
        <p:spPr>
          <a:xfrm>
            <a:off x="1447800" y="1981200"/>
            <a:ext cx="7696200" cy="4114800"/>
          </a:xfrm>
        </p:spPr>
        <p:txBody>
          <a:bodyPr/>
          <a:lstStyle/>
          <a:p>
            <a:pPr>
              <a:buNone/>
            </a:pPr>
            <a:endParaRPr lang="nb-NO" dirty="0" smtClean="0"/>
          </a:p>
          <a:p>
            <a:pPr>
              <a:buNone/>
            </a:pPr>
            <a:endParaRPr lang="nb-NO" dirty="0"/>
          </a:p>
        </p:txBody>
      </p:sp>
      <p:grpSp>
        <p:nvGrpSpPr>
          <p:cNvPr id="10" name="Group 9"/>
          <p:cNvGrpSpPr/>
          <p:nvPr/>
        </p:nvGrpSpPr>
        <p:grpSpPr>
          <a:xfrm>
            <a:off x="1763688" y="3365357"/>
            <a:ext cx="2088232" cy="2016224"/>
            <a:chOff x="683568" y="2564904"/>
            <a:chExt cx="2088232" cy="2016224"/>
          </a:xfrm>
        </p:grpSpPr>
        <p:sp>
          <p:nvSpPr>
            <p:cNvPr id="7" name="Oval 6"/>
            <p:cNvSpPr/>
            <p:nvPr/>
          </p:nvSpPr>
          <p:spPr bwMode="auto">
            <a:xfrm>
              <a:off x="683568" y="2564904"/>
              <a:ext cx="2088232" cy="201622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9" name="TextBox 8"/>
            <p:cNvSpPr txBox="1"/>
            <p:nvPr/>
          </p:nvSpPr>
          <p:spPr>
            <a:xfrm>
              <a:off x="683568" y="3372961"/>
              <a:ext cx="2088232" cy="400110"/>
            </a:xfrm>
            <a:prstGeom prst="rect">
              <a:avLst/>
            </a:prstGeom>
            <a:noFill/>
          </p:spPr>
          <p:txBody>
            <a:bodyPr wrap="square" rtlCol="0">
              <a:spAutoFit/>
            </a:bodyPr>
            <a:lstStyle/>
            <a:p>
              <a:pPr algn="ctr"/>
              <a:r>
                <a:rPr lang="nb-NO" dirty="0" smtClean="0"/>
                <a:t>”lysbehandling”</a:t>
              </a:r>
              <a:endParaRPr lang="nb-NO" dirty="0"/>
            </a:p>
          </p:txBody>
        </p:sp>
      </p:grpSp>
      <p:sp>
        <p:nvSpPr>
          <p:cNvPr id="11" name="Rectangle 10"/>
          <p:cNvSpPr/>
          <p:nvPr/>
        </p:nvSpPr>
        <p:spPr bwMode="auto">
          <a:xfrm>
            <a:off x="395536" y="2014019"/>
            <a:ext cx="1512168" cy="42106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”fototerapi”</a:t>
            </a:r>
            <a:endPar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cxnSp>
        <p:nvCxnSpPr>
          <p:cNvPr id="14" name="Straight Connector 13"/>
          <p:cNvCxnSpPr>
            <a:stCxn id="11" idx="2"/>
            <a:endCxn id="7" idx="1"/>
          </p:cNvCxnSpPr>
          <p:nvPr/>
        </p:nvCxnSpPr>
        <p:spPr bwMode="auto">
          <a:xfrm>
            <a:off x="1151620" y="2435088"/>
            <a:ext cx="917883" cy="122553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15" name="Group 14"/>
          <p:cNvGrpSpPr/>
          <p:nvPr/>
        </p:nvGrpSpPr>
        <p:grpSpPr>
          <a:xfrm>
            <a:off x="5292080" y="3365357"/>
            <a:ext cx="2088232" cy="2016224"/>
            <a:chOff x="683568" y="2564904"/>
            <a:chExt cx="2088232" cy="2016224"/>
          </a:xfrm>
        </p:grpSpPr>
        <p:sp>
          <p:nvSpPr>
            <p:cNvPr id="16" name="Oval 15"/>
            <p:cNvSpPr/>
            <p:nvPr/>
          </p:nvSpPr>
          <p:spPr bwMode="auto">
            <a:xfrm>
              <a:off x="683568" y="2564904"/>
              <a:ext cx="2088232" cy="201622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7" name="TextBox 16"/>
            <p:cNvSpPr txBox="1"/>
            <p:nvPr/>
          </p:nvSpPr>
          <p:spPr>
            <a:xfrm>
              <a:off x="683568" y="3372961"/>
              <a:ext cx="2088232" cy="400110"/>
            </a:xfrm>
            <a:prstGeom prst="rect">
              <a:avLst/>
            </a:prstGeom>
            <a:noFill/>
          </p:spPr>
          <p:txBody>
            <a:bodyPr wrap="square" rtlCol="0">
              <a:spAutoFit/>
            </a:bodyPr>
            <a:lstStyle/>
            <a:p>
              <a:pPr algn="ctr"/>
              <a:r>
                <a:rPr lang="nb-NO" dirty="0" smtClean="0"/>
                <a:t>”fototerapi”</a:t>
              </a:r>
              <a:endParaRPr lang="nb-NO" dirty="0"/>
            </a:p>
          </p:txBody>
        </p:sp>
      </p:grpSp>
      <p:cxnSp>
        <p:nvCxnSpPr>
          <p:cNvPr id="22" name="Straight Arrow Connector 21"/>
          <p:cNvCxnSpPr>
            <a:stCxn id="7" idx="6"/>
            <a:endCxn id="17" idx="1"/>
          </p:cNvCxnSpPr>
          <p:nvPr/>
        </p:nvCxnSpPr>
        <p:spPr bwMode="auto">
          <a:xfrm>
            <a:off x="3851920" y="4373469"/>
            <a:ext cx="1440160" cy="0"/>
          </a:xfrm>
          <a:prstGeom prst="straightConnector1">
            <a:avLst/>
          </a:prstGeom>
          <a:solidFill>
            <a:schemeClr val="accent1"/>
          </a:solidFill>
          <a:ln w="19050" cap="flat" cmpd="sng" algn="ctr">
            <a:solidFill>
              <a:srgbClr val="C00000"/>
            </a:solidFill>
            <a:prstDash val="solid"/>
            <a:round/>
            <a:headEnd type="arrow"/>
            <a:tailEnd type="arrow"/>
          </a:ln>
          <a:effectLst/>
        </p:spPr>
      </p:cxnSp>
      <p:cxnSp>
        <p:nvCxnSpPr>
          <p:cNvPr id="26" name="Straight Connector 25"/>
          <p:cNvCxnSpPr>
            <a:stCxn id="16" idx="7"/>
          </p:cNvCxnSpPr>
          <p:nvPr/>
        </p:nvCxnSpPr>
        <p:spPr bwMode="auto">
          <a:xfrm flipV="1">
            <a:off x="7074498" y="2492896"/>
            <a:ext cx="737862" cy="116773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4" name="Rectangle 23"/>
          <p:cNvSpPr/>
          <p:nvPr/>
        </p:nvSpPr>
        <p:spPr bwMode="auto">
          <a:xfrm>
            <a:off x="1853698" y="4173414"/>
            <a:ext cx="1908212" cy="42106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”lysbehandling”</a:t>
            </a:r>
            <a:endPar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xmlns="" val="420305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1" nodeType="clickEffect">
                                  <p:stCondLst>
                                    <p:cond delay="0"/>
                                  </p:stCondLst>
                                  <p:childTnLst>
                                    <p:animMotion origin="layout" path="M 0.01962 -3.7037E-7 L 0.48819 -0.29653 " pathEditMode="relative" rAng="0" ptsTypes="AA">
                                      <p:cBhvr>
                                        <p:cTn id="26" dur="2000" fill="hold"/>
                                        <p:tgtEl>
                                          <p:spTgt spid="24"/>
                                        </p:tgtEl>
                                        <p:attrNameLst>
                                          <p:attrName>ppt_x</p:attrName>
                                          <p:attrName>ppt_y</p:attrName>
                                        </p:attrNameLst>
                                      </p:cBhvr>
                                      <p:rCtr x="23420" y="-14838"/>
                                    </p:animMotion>
                                  </p:childTnLst>
                                </p:cTn>
                              </p:par>
                            </p:childTnLst>
                          </p:cTn>
                        </p:par>
                        <p:par>
                          <p:cTn id="27" fill="hold">
                            <p:stCondLst>
                              <p:cond delay="2000"/>
                            </p:stCondLst>
                            <p:childTnLst>
                              <p:par>
                                <p:cTn id="28" presetID="1" presetClass="entr" presetSubtype="0" fill="hold" nodeType="afterEffect">
                                  <p:stCondLst>
                                    <p:cond delay="200"/>
                                  </p:stCondLst>
                                  <p:childTnLst>
                                    <p:set>
                                      <p:cBhvr>
                                        <p:cTn id="29"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animBg="1"/>
      <p:bldP spid="24"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a:endCxn id="7" idx="1"/>
          </p:cNvCxnSpPr>
          <p:nvPr/>
        </p:nvCxnSpPr>
        <p:spPr bwMode="auto">
          <a:xfrm>
            <a:off x="1223628" y="2414128"/>
            <a:ext cx="845874" cy="124649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2" name="Title 1"/>
          <p:cNvSpPr>
            <a:spLocks noGrp="1"/>
          </p:cNvSpPr>
          <p:nvPr>
            <p:ph type="title"/>
          </p:nvPr>
        </p:nvSpPr>
        <p:spPr/>
        <p:txBody>
          <a:bodyPr/>
          <a:lstStyle/>
          <a:p>
            <a:r>
              <a:rPr lang="nb-NO" dirty="0" smtClean="0"/>
              <a:t>Kan </a:t>
            </a:r>
            <a:r>
              <a:rPr lang="nb-NO" dirty="0"/>
              <a:t>vi tilføre hverandre </a:t>
            </a:r>
            <a:r>
              <a:rPr lang="nb-NO" dirty="0" smtClean="0"/>
              <a:t>synonymer? </a:t>
            </a:r>
            <a:r>
              <a:rPr lang="nb-NO" dirty="0"/>
              <a:t/>
            </a:r>
            <a:br>
              <a:rPr lang="nb-NO" dirty="0"/>
            </a:br>
            <a:r>
              <a:rPr lang="nb-NO" dirty="0"/>
              <a:t> </a:t>
            </a:r>
          </a:p>
        </p:txBody>
      </p:sp>
      <p:sp>
        <p:nvSpPr>
          <p:cNvPr id="3" name="Content Placeholder 2"/>
          <p:cNvSpPr>
            <a:spLocks noGrp="1"/>
          </p:cNvSpPr>
          <p:nvPr>
            <p:ph idx="4294967295"/>
          </p:nvPr>
        </p:nvSpPr>
        <p:spPr>
          <a:xfrm>
            <a:off x="1447800" y="1981200"/>
            <a:ext cx="7696200" cy="4114800"/>
          </a:xfrm>
        </p:spPr>
        <p:txBody>
          <a:bodyPr/>
          <a:lstStyle/>
          <a:p>
            <a:pPr>
              <a:buNone/>
            </a:pPr>
            <a:endParaRPr lang="nb-NO" dirty="0" smtClean="0"/>
          </a:p>
          <a:p>
            <a:pPr>
              <a:buNone/>
            </a:pPr>
            <a:endParaRPr lang="nb-NO" dirty="0"/>
          </a:p>
        </p:txBody>
      </p:sp>
      <p:grpSp>
        <p:nvGrpSpPr>
          <p:cNvPr id="10" name="Group 9"/>
          <p:cNvGrpSpPr/>
          <p:nvPr/>
        </p:nvGrpSpPr>
        <p:grpSpPr>
          <a:xfrm>
            <a:off x="1763688" y="3365357"/>
            <a:ext cx="2088232" cy="2016224"/>
            <a:chOff x="683568" y="2564904"/>
            <a:chExt cx="2088232" cy="2016224"/>
          </a:xfrm>
        </p:grpSpPr>
        <p:sp>
          <p:nvSpPr>
            <p:cNvPr id="7" name="Oval 6"/>
            <p:cNvSpPr/>
            <p:nvPr/>
          </p:nvSpPr>
          <p:spPr bwMode="auto">
            <a:xfrm>
              <a:off x="683568" y="2564904"/>
              <a:ext cx="2088232" cy="201622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9" name="TextBox 8"/>
            <p:cNvSpPr txBox="1"/>
            <p:nvPr/>
          </p:nvSpPr>
          <p:spPr>
            <a:xfrm>
              <a:off x="683568" y="3372961"/>
              <a:ext cx="2088232" cy="400110"/>
            </a:xfrm>
            <a:prstGeom prst="rect">
              <a:avLst/>
            </a:prstGeom>
            <a:noFill/>
          </p:spPr>
          <p:txBody>
            <a:bodyPr wrap="square" rtlCol="0">
              <a:spAutoFit/>
            </a:bodyPr>
            <a:lstStyle/>
            <a:p>
              <a:pPr algn="ctr"/>
              <a:r>
                <a:rPr lang="nb-NO" dirty="0" smtClean="0"/>
                <a:t>”veps”</a:t>
              </a:r>
              <a:endParaRPr lang="nb-NO" dirty="0"/>
            </a:p>
          </p:txBody>
        </p:sp>
      </p:grpSp>
      <p:sp>
        <p:nvSpPr>
          <p:cNvPr id="11" name="Rectangle 10"/>
          <p:cNvSpPr/>
          <p:nvPr/>
        </p:nvSpPr>
        <p:spPr bwMode="auto">
          <a:xfrm>
            <a:off x="6912260" y="2014019"/>
            <a:ext cx="1512168" cy="42106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nb-NO" dirty="0" smtClean="0"/>
              <a:t>”</a:t>
            </a: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årevinger</a:t>
            </a:r>
            <a:r>
              <a:rPr lang="nb-NO" dirty="0" smtClean="0"/>
              <a:t>”</a:t>
            </a:r>
            <a:endPar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grpSp>
        <p:nvGrpSpPr>
          <p:cNvPr id="15" name="Group 14"/>
          <p:cNvGrpSpPr/>
          <p:nvPr/>
        </p:nvGrpSpPr>
        <p:grpSpPr>
          <a:xfrm>
            <a:off x="5292080" y="3365357"/>
            <a:ext cx="2088232" cy="2016224"/>
            <a:chOff x="683568" y="2564904"/>
            <a:chExt cx="2088232" cy="2016224"/>
          </a:xfrm>
        </p:grpSpPr>
        <p:sp>
          <p:nvSpPr>
            <p:cNvPr id="16" name="Oval 15"/>
            <p:cNvSpPr/>
            <p:nvPr/>
          </p:nvSpPr>
          <p:spPr bwMode="auto">
            <a:xfrm>
              <a:off x="683568" y="2564904"/>
              <a:ext cx="2088232" cy="201622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17" name="TextBox 16"/>
            <p:cNvSpPr txBox="1"/>
            <p:nvPr/>
          </p:nvSpPr>
          <p:spPr>
            <a:xfrm>
              <a:off x="683568" y="3372961"/>
              <a:ext cx="2088232" cy="400110"/>
            </a:xfrm>
            <a:prstGeom prst="rect">
              <a:avLst/>
            </a:prstGeom>
            <a:noFill/>
          </p:spPr>
          <p:txBody>
            <a:bodyPr wrap="square" rtlCol="0">
              <a:spAutoFit/>
            </a:bodyPr>
            <a:lstStyle/>
            <a:p>
              <a:pPr algn="ctr"/>
              <a:r>
                <a:rPr lang="nb-NO" dirty="0" smtClean="0"/>
                <a:t>”veps”</a:t>
              </a:r>
              <a:endParaRPr lang="nb-NO" dirty="0"/>
            </a:p>
          </p:txBody>
        </p:sp>
      </p:grpSp>
      <p:cxnSp>
        <p:nvCxnSpPr>
          <p:cNvPr id="22" name="Straight Arrow Connector 21"/>
          <p:cNvCxnSpPr>
            <a:stCxn id="7" idx="6"/>
            <a:endCxn id="17" idx="1"/>
          </p:cNvCxnSpPr>
          <p:nvPr/>
        </p:nvCxnSpPr>
        <p:spPr bwMode="auto">
          <a:xfrm>
            <a:off x="3851920" y="4373469"/>
            <a:ext cx="1440160" cy="0"/>
          </a:xfrm>
          <a:prstGeom prst="straightConnector1">
            <a:avLst/>
          </a:prstGeom>
          <a:solidFill>
            <a:schemeClr val="accent1"/>
          </a:solidFill>
          <a:ln w="9525" cap="flat" cmpd="sng" algn="ctr">
            <a:solidFill>
              <a:schemeClr val="tx1"/>
            </a:solidFill>
            <a:prstDash val="solid"/>
            <a:round/>
            <a:headEnd type="arrow"/>
            <a:tailEnd type="arrow"/>
          </a:ln>
          <a:effectLst/>
        </p:spPr>
      </p:cxnSp>
      <p:sp>
        <p:nvSpPr>
          <p:cNvPr id="24" name="Rectangle 23"/>
          <p:cNvSpPr/>
          <p:nvPr/>
        </p:nvSpPr>
        <p:spPr bwMode="auto">
          <a:xfrm>
            <a:off x="6768244" y="2014019"/>
            <a:ext cx="1800200" cy="421069"/>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”årevinger”</a:t>
            </a:r>
            <a:endPar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cxnSp>
        <p:nvCxnSpPr>
          <p:cNvPr id="26" name="Straight Connector 25"/>
          <p:cNvCxnSpPr>
            <a:stCxn id="16" idx="7"/>
            <a:endCxn id="24" idx="2"/>
          </p:cNvCxnSpPr>
          <p:nvPr/>
        </p:nvCxnSpPr>
        <p:spPr bwMode="auto">
          <a:xfrm flipV="1">
            <a:off x="7074498" y="2435088"/>
            <a:ext cx="593846" cy="122553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9" name="Oval 18"/>
          <p:cNvSpPr/>
          <p:nvPr/>
        </p:nvSpPr>
        <p:spPr bwMode="auto">
          <a:xfrm>
            <a:off x="179512" y="1426976"/>
            <a:ext cx="2088232" cy="2016224"/>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0" name="TextBox 19"/>
          <p:cNvSpPr txBox="1"/>
          <p:nvPr/>
        </p:nvSpPr>
        <p:spPr>
          <a:xfrm>
            <a:off x="179512" y="2214073"/>
            <a:ext cx="2088232" cy="400110"/>
          </a:xfrm>
          <a:prstGeom prst="rect">
            <a:avLst/>
          </a:prstGeom>
          <a:noFill/>
        </p:spPr>
        <p:txBody>
          <a:bodyPr wrap="square" rtlCol="0">
            <a:spAutoFit/>
          </a:bodyPr>
          <a:lstStyle/>
          <a:p>
            <a:pPr algn="ctr"/>
            <a:r>
              <a:rPr lang="nb-NO" dirty="0" smtClean="0"/>
              <a:t>”årevinger”</a:t>
            </a:r>
            <a:endParaRPr lang="nb-NO" dirty="0"/>
          </a:p>
        </p:txBody>
      </p:sp>
    </p:spTree>
    <p:extLst>
      <p:ext uri="{BB962C8B-B14F-4D97-AF65-F5344CB8AC3E}">
        <p14:creationId xmlns:p14="http://schemas.microsoft.com/office/powerpoint/2010/main" xmlns="" val="250310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iterate type="lt">
                                    <p:tmAbs val="0"/>
                                  </p:iterate>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iterate type="lt">
                                    <p:tmPct val="0"/>
                                  </p:iterate>
                                  <p:childTnLst>
                                    <p:animMotion origin="layout" path="M -0.05503 4.44444E-6 L -0.69288 -0.00278 " pathEditMode="relative" rAng="0" ptsTypes="AA">
                                      <p:cBhvr>
                                        <p:cTn id="14" dur="2000" fill="hold"/>
                                        <p:tgtEl>
                                          <p:spTgt spid="11"/>
                                        </p:tgtEl>
                                        <p:attrNameLst>
                                          <p:attrName>ppt_x</p:attrName>
                                          <p:attrName>ppt_y</p:attrName>
                                        </p:attrNameLst>
                                      </p:cBhvr>
                                      <p:rCtr x="-31892" y="-139"/>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 calcmode="lin" valueType="num">
                                      <p:cBhvr>
                                        <p:cTn id="24" dur="1000" fill="hold"/>
                                        <p:tgtEl>
                                          <p:spTgt spid="19"/>
                                        </p:tgtEl>
                                        <p:attrNameLst>
                                          <p:attrName>style.rotation</p:attrName>
                                        </p:attrNameLst>
                                      </p:cBhvr>
                                      <p:tavLst>
                                        <p:tav tm="0">
                                          <p:val>
                                            <p:fltVal val="90"/>
                                          </p:val>
                                        </p:tav>
                                        <p:tav tm="100000">
                                          <p:val>
                                            <p:fltVal val="0"/>
                                          </p:val>
                                        </p:tav>
                                      </p:tavLst>
                                    </p:anim>
                                    <p:animEffect transition="in" filter="fade">
                                      <p:cBhvr>
                                        <p:cTn id="25" dur="1000"/>
                                        <p:tgtEl>
                                          <p:spTgt spid="19"/>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1000" fill="hold"/>
                                        <p:tgtEl>
                                          <p:spTgt spid="20"/>
                                        </p:tgtEl>
                                        <p:attrNameLst>
                                          <p:attrName>ppt_w</p:attrName>
                                        </p:attrNameLst>
                                      </p:cBhvr>
                                      <p:tavLst>
                                        <p:tav tm="0">
                                          <p:val>
                                            <p:fltVal val="0"/>
                                          </p:val>
                                        </p:tav>
                                        <p:tav tm="100000">
                                          <p:val>
                                            <p:strVal val="#ppt_w"/>
                                          </p:val>
                                        </p:tav>
                                      </p:tavLst>
                                    </p:anim>
                                    <p:anim calcmode="lin" valueType="num">
                                      <p:cBhvr>
                                        <p:cTn id="29" dur="1000" fill="hold"/>
                                        <p:tgtEl>
                                          <p:spTgt spid="20"/>
                                        </p:tgtEl>
                                        <p:attrNameLst>
                                          <p:attrName>ppt_h</p:attrName>
                                        </p:attrNameLst>
                                      </p:cBhvr>
                                      <p:tavLst>
                                        <p:tav tm="0">
                                          <p:val>
                                            <p:fltVal val="0"/>
                                          </p:val>
                                        </p:tav>
                                        <p:tav tm="100000">
                                          <p:val>
                                            <p:strVal val="#ppt_h"/>
                                          </p:val>
                                        </p:tav>
                                      </p:tavLst>
                                    </p:anim>
                                    <p:anim calcmode="lin" valueType="num">
                                      <p:cBhvr>
                                        <p:cTn id="30" dur="1000" fill="hold"/>
                                        <p:tgtEl>
                                          <p:spTgt spid="20"/>
                                        </p:tgtEl>
                                        <p:attrNameLst>
                                          <p:attrName>style.rotation</p:attrName>
                                        </p:attrNameLst>
                                      </p:cBhvr>
                                      <p:tavLst>
                                        <p:tav tm="0">
                                          <p:val>
                                            <p:fltVal val="90"/>
                                          </p:val>
                                        </p:tav>
                                        <p:tav tm="100000">
                                          <p:val>
                                            <p:fltVal val="0"/>
                                          </p:val>
                                        </p:tav>
                                      </p:tavLst>
                                    </p:anim>
                                    <p:animEffect transition="in" filter="fade">
                                      <p:cBhvr>
                                        <p:cTn id="31" dur="1000"/>
                                        <p:tgtEl>
                                          <p:spTgt spid="20"/>
                                        </p:tgtEl>
                                      </p:cBhvr>
                                    </p:animEffect>
                                  </p:childTnLst>
                                </p:cTn>
                              </p:par>
                              <p:par>
                                <p:cTn id="32" presetID="22" presetClass="exit" presetSubtype="4" fill="hold" nodeType="withEffect">
                                  <p:stCondLst>
                                    <p:cond delay="0"/>
                                  </p:stCondLst>
                                  <p:childTnLst>
                                    <p:animEffect transition="out" filter="wipe(down)">
                                      <p:cBhvr>
                                        <p:cTn id="33" dur="500"/>
                                        <p:tgtEl>
                                          <p:spTgt spid="14"/>
                                        </p:tgtEl>
                                      </p:cBhvr>
                                    </p:animEffect>
                                    <p:set>
                                      <p:cBhvr>
                                        <p:cTn id="34" dur="1" fill="hold">
                                          <p:stCondLst>
                                            <p:cond delay="499"/>
                                          </p:stCondLst>
                                        </p:cTn>
                                        <p:tgtEl>
                                          <p:spTgt spid="14"/>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24" grpId="0" animBg="1"/>
      <p:bldP spid="19" grpId="0" animBg="1"/>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91264" cy="792088"/>
          </a:xfrm>
        </p:spPr>
        <p:txBody>
          <a:bodyPr/>
          <a:lstStyle/>
          <a:p>
            <a:r>
              <a:rPr lang="nb-NO" dirty="0" smtClean="0"/>
              <a:t>Kan vi tilføre hverandre synonymer?</a:t>
            </a:r>
            <a:endParaRPr lang="nb-NO"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977937756"/>
              </p:ext>
            </p:extLst>
          </p:nvPr>
        </p:nvGraphicFramePr>
        <p:xfrm>
          <a:off x="395536" y="1628777"/>
          <a:ext cx="8291264" cy="4392510"/>
        </p:xfrm>
        <a:graphic>
          <a:graphicData uri="http://schemas.openxmlformats.org/drawingml/2006/table">
            <a:tbl>
              <a:tblPr firstRow="1" bandRow="1">
                <a:tableStyleId>{5C22544A-7EE6-4342-B048-85BDC9FD1C3A}</a:tableStyleId>
              </a:tblPr>
              <a:tblGrid>
                <a:gridCol w="4145632"/>
                <a:gridCol w="4145632"/>
              </a:tblGrid>
              <a:tr h="732085">
                <a:tc>
                  <a:txBody>
                    <a:bodyPr/>
                    <a:lstStyle/>
                    <a:p>
                      <a:r>
                        <a:rPr lang="nb-NO" b="1" dirty="0" smtClean="0">
                          <a:solidFill>
                            <a:schemeClr val="tx1"/>
                          </a:solidFill>
                        </a:rPr>
                        <a:t>TEKORD</a:t>
                      </a:r>
                      <a:endParaRPr lang="nb-NO" b="1" dirty="0">
                        <a:solidFill>
                          <a:schemeClr val="tx1"/>
                        </a:solidFill>
                      </a:endParaRPr>
                    </a:p>
                  </a:txBody>
                  <a:tcPr/>
                </a:tc>
                <a:tc>
                  <a:txBody>
                    <a:bodyPr/>
                    <a:lstStyle/>
                    <a:p>
                      <a:r>
                        <a:rPr lang="nb-NO" b="1" dirty="0" smtClean="0">
                          <a:solidFill>
                            <a:schemeClr val="tx1"/>
                          </a:solidFill>
                        </a:rPr>
                        <a:t>REALFAGSTERMER</a:t>
                      </a:r>
                      <a:endParaRPr lang="nb-NO" b="1" dirty="0">
                        <a:solidFill>
                          <a:schemeClr val="tx1"/>
                        </a:solidFill>
                      </a:endParaRPr>
                    </a:p>
                  </a:txBody>
                  <a:tcPr/>
                </a:tc>
              </a:tr>
              <a:tr h="732085">
                <a:tc>
                  <a:txBody>
                    <a:bodyPr/>
                    <a:lstStyle/>
                    <a:p>
                      <a:r>
                        <a:rPr lang="nb-NO" dirty="0" smtClean="0"/>
                        <a:t>Term: Dammer</a:t>
                      </a:r>
                      <a:endParaRPr lang="nb-NO" dirty="0"/>
                    </a:p>
                  </a:txBody>
                  <a:tcPr/>
                </a:tc>
                <a:tc>
                  <a:txBody>
                    <a:bodyPr/>
                    <a:lstStyle/>
                    <a:p>
                      <a:r>
                        <a:rPr lang="nb-NO" dirty="0" smtClean="0"/>
                        <a:t>Term: Demninger</a:t>
                      </a:r>
                      <a:endParaRPr lang="nb-NO" dirty="0"/>
                    </a:p>
                  </a:txBody>
                  <a:tcPr/>
                </a:tc>
              </a:tr>
              <a:tr h="732085">
                <a:tc>
                  <a:txBody>
                    <a:bodyPr/>
                    <a:lstStyle/>
                    <a:p>
                      <a:r>
                        <a:rPr lang="nb-NO" dirty="0" smtClean="0"/>
                        <a:t>Brukt</a:t>
                      </a:r>
                      <a:r>
                        <a:rPr lang="nb-NO" baseline="0" dirty="0" smtClean="0"/>
                        <a:t> for</a:t>
                      </a:r>
                      <a:r>
                        <a:rPr lang="nb-NO" dirty="0" smtClean="0"/>
                        <a:t>: Demninger</a:t>
                      </a:r>
                      <a:endParaRPr lang="nb-NO" dirty="0"/>
                    </a:p>
                  </a:txBody>
                  <a:tcPr/>
                </a:tc>
                <a:tc>
                  <a:txBody>
                    <a:bodyPr/>
                    <a:lstStyle/>
                    <a:p>
                      <a:r>
                        <a:rPr lang="nb-NO" dirty="0" smtClean="0"/>
                        <a:t>-?</a:t>
                      </a:r>
                      <a:endParaRPr lang="nb-NO" dirty="0"/>
                    </a:p>
                  </a:txBody>
                  <a:tcPr/>
                </a:tc>
              </a:tr>
              <a:tr h="732085">
                <a:tc>
                  <a:txBody>
                    <a:bodyPr/>
                    <a:lstStyle/>
                    <a:p>
                      <a:r>
                        <a:rPr lang="nb-NO" dirty="0" smtClean="0"/>
                        <a:t>Brukt for: Damanlegg</a:t>
                      </a:r>
                      <a:endParaRPr lang="nb-NO" dirty="0"/>
                    </a:p>
                  </a:txBody>
                  <a:tcPr/>
                </a:tc>
                <a:tc>
                  <a:txBody>
                    <a:bodyPr/>
                    <a:lstStyle/>
                    <a:p>
                      <a:r>
                        <a:rPr lang="nb-NO" dirty="0" smtClean="0"/>
                        <a:t>- ?</a:t>
                      </a:r>
                      <a:endParaRPr lang="nb-NO" dirty="0"/>
                    </a:p>
                  </a:txBody>
                  <a:tcPr/>
                </a:tc>
              </a:tr>
              <a:tr h="732085">
                <a:tc>
                  <a:txBody>
                    <a:bodyPr/>
                    <a:lstStyle/>
                    <a:p>
                      <a:r>
                        <a:rPr lang="nb-NO" dirty="0" smtClean="0"/>
                        <a:t>Brukt for: Dambygging</a:t>
                      </a:r>
                      <a:endParaRPr lang="nb-NO" dirty="0"/>
                    </a:p>
                  </a:txBody>
                  <a:tcPr/>
                </a:tc>
                <a:tc>
                  <a:txBody>
                    <a:bodyPr/>
                    <a:lstStyle/>
                    <a:p>
                      <a:r>
                        <a:rPr lang="nb-NO" dirty="0" smtClean="0"/>
                        <a:t>- ?</a:t>
                      </a:r>
                      <a:endParaRPr lang="nb-NO" dirty="0"/>
                    </a:p>
                  </a:txBody>
                  <a:tcPr/>
                </a:tc>
              </a:tr>
              <a:tr h="732085">
                <a:tc>
                  <a:txBody>
                    <a:bodyPr/>
                    <a:lstStyle/>
                    <a:p>
                      <a:endParaRPr lang="nb-NO" dirty="0"/>
                    </a:p>
                  </a:txBody>
                  <a:tcPr/>
                </a:tc>
                <a:tc>
                  <a:txBody>
                    <a:bodyPr/>
                    <a:lstStyle/>
                    <a:p>
                      <a:endParaRPr lang="nb-NO" dirty="0"/>
                    </a:p>
                  </a:txBody>
                  <a:tcPr/>
                </a:tc>
              </a:tr>
            </a:tbl>
          </a:graphicData>
        </a:graphic>
      </p:graphicFrame>
      <p:cxnSp>
        <p:nvCxnSpPr>
          <p:cNvPr id="11" name="Straight Arrow Connector 10"/>
          <p:cNvCxnSpPr/>
          <p:nvPr/>
        </p:nvCxnSpPr>
        <p:spPr bwMode="auto">
          <a:xfrm>
            <a:off x="2771800" y="4077072"/>
            <a:ext cx="1512168" cy="0"/>
          </a:xfrm>
          <a:prstGeom prst="straightConnector1">
            <a:avLst/>
          </a:prstGeom>
          <a:solidFill>
            <a:schemeClr val="accent1"/>
          </a:solidFill>
          <a:ln w="28575" cap="flat" cmpd="sng" algn="ctr">
            <a:solidFill>
              <a:srgbClr val="C00000"/>
            </a:solidFill>
            <a:prstDash val="solid"/>
            <a:round/>
            <a:headEnd type="none" w="med" len="med"/>
            <a:tailEnd type="arrow"/>
          </a:ln>
          <a:effectLst/>
        </p:spPr>
      </p:cxnSp>
      <p:cxnSp>
        <p:nvCxnSpPr>
          <p:cNvPr id="10" name="Straight Arrow Connector 9"/>
          <p:cNvCxnSpPr/>
          <p:nvPr/>
        </p:nvCxnSpPr>
        <p:spPr bwMode="auto">
          <a:xfrm flipH="1">
            <a:off x="2699792" y="2636912"/>
            <a:ext cx="1512168" cy="576064"/>
          </a:xfrm>
          <a:prstGeom prst="straightConnector1">
            <a:avLst/>
          </a:prstGeom>
          <a:solidFill>
            <a:schemeClr val="accent1"/>
          </a:solidFill>
          <a:ln w="28575" cap="flat" cmpd="sng" algn="ctr">
            <a:solidFill>
              <a:srgbClr val="C00000"/>
            </a:solidFill>
            <a:prstDash val="solid"/>
            <a:round/>
            <a:headEnd type="none" w="med" len="med"/>
            <a:tailEnd type="arrow"/>
          </a:ln>
          <a:effectLst/>
        </p:spPr>
      </p:cxnSp>
      <p:cxnSp>
        <p:nvCxnSpPr>
          <p:cNvPr id="20" name="Straight Arrow Connector 19"/>
          <p:cNvCxnSpPr/>
          <p:nvPr/>
        </p:nvCxnSpPr>
        <p:spPr bwMode="auto">
          <a:xfrm>
            <a:off x="2771800" y="4797152"/>
            <a:ext cx="1512168" cy="0"/>
          </a:xfrm>
          <a:prstGeom prst="straightConnector1">
            <a:avLst/>
          </a:prstGeom>
          <a:solidFill>
            <a:schemeClr val="accent1"/>
          </a:solidFill>
          <a:ln w="28575" cap="flat" cmpd="sng" algn="ctr">
            <a:solidFill>
              <a:srgbClr val="C00000"/>
            </a:solidFill>
            <a:prstDash val="solid"/>
            <a:round/>
            <a:headEnd type="none" w="med" len="med"/>
            <a:tailEnd type="arrow"/>
          </a:ln>
          <a:effectLst/>
        </p:spPr>
      </p:cxnSp>
      <p:cxnSp>
        <p:nvCxnSpPr>
          <p:cNvPr id="22" name="Straight Arrow Connector 21"/>
          <p:cNvCxnSpPr/>
          <p:nvPr/>
        </p:nvCxnSpPr>
        <p:spPr bwMode="auto">
          <a:xfrm>
            <a:off x="2699792" y="2636912"/>
            <a:ext cx="1512168" cy="576064"/>
          </a:xfrm>
          <a:prstGeom prst="straightConnector1">
            <a:avLst/>
          </a:prstGeom>
          <a:solidFill>
            <a:schemeClr val="accent1"/>
          </a:solidFill>
          <a:ln w="28575" cap="flat" cmpd="sng" algn="ctr">
            <a:solidFill>
              <a:srgbClr val="C00000"/>
            </a:solidFill>
            <a:prstDash val="solid"/>
            <a:round/>
            <a:headEnd type="none" w="med" len="med"/>
            <a:tailEnd type="arrow"/>
          </a:ln>
          <a:effectLst/>
        </p:spPr>
      </p:cxnSp>
    </p:spTree>
    <p:extLst>
      <p:ext uri="{BB962C8B-B14F-4D97-AF65-F5344CB8AC3E}">
        <p14:creationId xmlns:p14="http://schemas.microsoft.com/office/powerpoint/2010/main" xmlns="" val="418608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48680"/>
            <a:ext cx="8507288" cy="1008112"/>
          </a:xfrm>
        </p:spPr>
        <p:txBody>
          <a:bodyPr/>
          <a:lstStyle/>
          <a:p>
            <a:r>
              <a:rPr lang="nb-NO" dirty="0" smtClean="0"/>
              <a:t>SPRÅK: 432 engelske termer fra RT til TO</a:t>
            </a:r>
            <a:endParaRPr lang="nb-NO" dirty="0"/>
          </a:p>
        </p:txBody>
      </p:sp>
      <p:pic>
        <p:nvPicPr>
          <p:cNvPr id="4" name="Content Placeholder 3" descr="Screen Clipping"/>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457200" y="2153957"/>
            <a:ext cx="8229600" cy="4443395"/>
          </a:xfrm>
        </p:spPr>
      </p:pic>
      <p:sp>
        <p:nvSpPr>
          <p:cNvPr id="7" name="TextBox 6"/>
          <p:cNvSpPr txBox="1"/>
          <p:nvPr/>
        </p:nvSpPr>
        <p:spPr>
          <a:xfrm>
            <a:off x="7236296" y="1710100"/>
            <a:ext cx="1728192" cy="338554"/>
          </a:xfrm>
          <a:prstGeom prst="rect">
            <a:avLst/>
          </a:prstGeom>
          <a:noFill/>
        </p:spPr>
        <p:txBody>
          <a:bodyPr wrap="square" rtlCol="0">
            <a:spAutoFit/>
          </a:bodyPr>
          <a:lstStyle/>
          <a:p>
            <a:r>
              <a:rPr lang="nb-NO" sz="1600" dirty="0" smtClean="0"/>
              <a:t>Engelsk fra RT:</a:t>
            </a:r>
            <a:endParaRPr lang="nb-NO" sz="1600" dirty="0"/>
          </a:p>
        </p:txBody>
      </p:sp>
      <p:sp>
        <p:nvSpPr>
          <p:cNvPr id="10" name="TextBox 9"/>
          <p:cNvSpPr txBox="1"/>
          <p:nvPr/>
        </p:nvSpPr>
        <p:spPr>
          <a:xfrm>
            <a:off x="5199892" y="1710100"/>
            <a:ext cx="2016224" cy="338554"/>
          </a:xfrm>
          <a:prstGeom prst="rect">
            <a:avLst/>
          </a:prstGeom>
          <a:noFill/>
        </p:spPr>
        <p:txBody>
          <a:bodyPr wrap="square" rtlCol="0">
            <a:spAutoFit/>
          </a:bodyPr>
          <a:lstStyle/>
          <a:p>
            <a:r>
              <a:rPr lang="nb-NO" sz="1600" dirty="0" smtClean="0"/>
              <a:t>Norsk term RT/TO:</a:t>
            </a:r>
            <a:endParaRPr lang="nb-NO" sz="1600" dirty="0"/>
          </a:p>
        </p:txBody>
      </p:sp>
      <p:sp>
        <p:nvSpPr>
          <p:cNvPr id="6" name="Rectangle 5"/>
          <p:cNvSpPr/>
          <p:nvPr/>
        </p:nvSpPr>
        <p:spPr bwMode="auto">
          <a:xfrm>
            <a:off x="467544" y="5805264"/>
            <a:ext cx="8208912" cy="288032"/>
          </a:xfrm>
          <a:prstGeom prst="rect">
            <a:avLst/>
          </a:prstGeom>
          <a:noFill/>
          <a:ln w="1905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Tree>
    <p:extLst>
      <p:ext uri="{BB962C8B-B14F-4D97-AF65-F5344CB8AC3E}">
        <p14:creationId xmlns:p14="http://schemas.microsoft.com/office/powerpoint/2010/main" xmlns="" val="2324071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Linking Open Data cloud diagram, large version">
            <a:hlinkClick r:id="rId3"/>
          </p:cNvPr>
          <p:cNvPicPr>
            <a:picLocks noChangeAspect="1" noChangeArrowheads="1"/>
          </p:cNvPicPr>
          <p:nvPr/>
        </p:nvPicPr>
        <p:blipFill>
          <a:blip r:embed="rId4"/>
          <a:srcRect/>
          <a:stretch>
            <a:fillRect/>
          </a:stretch>
        </p:blipFill>
        <p:spPr bwMode="auto">
          <a:xfrm>
            <a:off x="323528" y="1844824"/>
            <a:ext cx="8280920" cy="5616624"/>
          </a:xfrm>
          <a:prstGeom prst="rect">
            <a:avLst/>
          </a:prstGeom>
          <a:noFill/>
        </p:spPr>
      </p:pic>
      <p:sp>
        <p:nvSpPr>
          <p:cNvPr id="2" name="Title 1"/>
          <p:cNvSpPr>
            <a:spLocks noGrp="1"/>
          </p:cNvSpPr>
          <p:nvPr>
            <p:ph type="title"/>
          </p:nvPr>
        </p:nvSpPr>
        <p:spPr>
          <a:xfrm>
            <a:off x="899592" y="548680"/>
            <a:ext cx="7696200" cy="1143000"/>
          </a:xfrm>
        </p:spPr>
        <p:txBody>
          <a:bodyPr/>
          <a:lstStyle/>
          <a:p>
            <a:r>
              <a:rPr lang="nb-NO" dirty="0" err="1" smtClean="0"/>
              <a:t>DBpedia</a:t>
            </a:r>
            <a:r>
              <a:rPr lang="nb-NO" dirty="0" smtClean="0"/>
              <a:t> i verktøykassa</a:t>
            </a:r>
            <a:endParaRPr lang="nb-NO" dirty="0"/>
          </a:p>
        </p:txBody>
      </p:sp>
      <p:sp>
        <p:nvSpPr>
          <p:cNvPr id="3" name="Content Placeholder 2"/>
          <p:cNvSpPr>
            <a:spLocks noGrp="1"/>
          </p:cNvSpPr>
          <p:nvPr>
            <p:ph idx="1"/>
          </p:nvPr>
        </p:nvSpPr>
        <p:spPr>
          <a:xfrm>
            <a:off x="539552" y="1484784"/>
            <a:ext cx="8147248" cy="5976664"/>
          </a:xfrm>
        </p:spPr>
        <p:txBody>
          <a:bodyPr/>
          <a:lstStyle/>
          <a:p>
            <a:pPr marL="0" indent="0">
              <a:buNone/>
            </a:pPr>
            <a:r>
              <a:rPr lang="nb-NO" dirty="0" smtClean="0">
                <a:hlinkClick r:id="rId5"/>
              </a:rPr>
              <a:t>http://dbpedia.org/About</a:t>
            </a:r>
            <a:endParaRPr lang="nb-NO" dirty="0" smtClean="0"/>
          </a:p>
          <a:p>
            <a:pPr marL="0" indent="0">
              <a:buNone/>
            </a:pPr>
            <a:endParaRPr lang="nb-NO" dirty="0"/>
          </a:p>
        </p:txBody>
      </p:sp>
    </p:spTree>
    <p:extLst>
      <p:ext uri="{BB962C8B-B14F-4D97-AF65-F5344CB8AC3E}">
        <p14:creationId xmlns:p14="http://schemas.microsoft.com/office/powerpoint/2010/main" xmlns="" val="322196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p:nvPr/>
        </p:nvSpPr>
        <p:spPr bwMode="auto">
          <a:xfrm>
            <a:off x="1115725" y="3119264"/>
            <a:ext cx="1058416" cy="1008112"/>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effectLst/>
                <a:latin typeface="Arial" charset="0"/>
                <a:ea typeface="ヒラギノ角ゴ Pro W3" charset="-128"/>
                <a:cs typeface="ヒラギノ角ゴ Pro W3" charset="-128"/>
              </a:rPr>
              <a:t>Term</a:t>
            </a:r>
          </a:p>
          <a:p>
            <a:pPr marL="0" marR="0" indent="0" algn="l" defTabSz="914400" rtl="0" eaLnBrk="0" fontAlgn="base" latinLnBrk="0" hangingPunct="0">
              <a:lnSpc>
                <a:spcPct val="100000"/>
              </a:lnSpc>
              <a:spcBef>
                <a:spcPct val="0"/>
              </a:spcBef>
              <a:spcAft>
                <a:spcPct val="0"/>
              </a:spcAft>
              <a:buClrTx/>
              <a:buSzTx/>
              <a:buFontTx/>
              <a:buNone/>
              <a:tabLst/>
            </a:pPr>
            <a:r>
              <a:rPr lang="nb-NO" dirty="0" smtClean="0"/>
              <a:t>RT</a:t>
            </a:r>
            <a:endParaRPr kumimoji="0" lang="nb-NO" sz="2000" b="0" i="0" u="none" strike="noStrike" cap="none" normalizeH="0" baseline="0" dirty="0">
              <a:ln>
                <a:noFill/>
              </a:ln>
              <a:effectLst/>
              <a:latin typeface="Arial" charset="0"/>
              <a:ea typeface="ヒラギノ角ゴ Pro W3" charset="-128"/>
              <a:cs typeface="ヒラギノ角ゴ Pro W3" charset="-128"/>
            </a:endParaRPr>
          </a:p>
        </p:txBody>
      </p:sp>
      <p:sp>
        <p:nvSpPr>
          <p:cNvPr id="8" name="Oval 7"/>
          <p:cNvSpPr/>
          <p:nvPr/>
        </p:nvSpPr>
        <p:spPr bwMode="auto">
          <a:xfrm>
            <a:off x="4860032" y="3140968"/>
            <a:ext cx="1058416" cy="986408"/>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Term</a:t>
            </a:r>
          </a:p>
          <a:p>
            <a:pPr marL="0" marR="0" indent="0" algn="l" defTabSz="914400" rtl="0" eaLnBrk="0" fontAlgn="base" latinLnBrk="0" hangingPunct="0">
              <a:lnSpc>
                <a:spcPct val="100000"/>
              </a:lnSpc>
              <a:spcBef>
                <a:spcPct val="0"/>
              </a:spcBef>
              <a:spcAft>
                <a:spcPct val="0"/>
              </a:spcAft>
              <a:buClrTx/>
              <a:buSzTx/>
              <a:buFontTx/>
              <a:buNone/>
              <a:tabLst/>
            </a:pPr>
            <a:r>
              <a:rPr lang="nb-NO" dirty="0" smtClean="0"/>
              <a:t>TO</a:t>
            </a:r>
            <a:endPar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9" name="Oval 8"/>
          <p:cNvSpPr/>
          <p:nvPr/>
        </p:nvSpPr>
        <p:spPr bwMode="auto">
          <a:xfrm>
            <a:off x="4915381" y="2060848"/>
            <a:ext cx="954468" cy="864096"/>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O T</a:t>
            </a:r>
            <a:endPar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cxnSp>
        <p:nvCxnSpPr>
          <p:cNvPr id="11" name="Straight Connector 10"/>
          <p:cNvCxnSpPr/>
          <p:nvPr/>
        </p:nvCxnSpPr>
        <p:spPr bwMode="auto">
          <a:xfrm flipV="1">
            <a:off x="5389240" y="2924944"/>
            <a:ext cx="0" cy="21602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 name="Straight Connector 12"/>
          <p:cNvCxnSpPr>
            <a:endCxn id="8" idx="2"/>
          </p:cNvCxnSpPr>
          <p:nvPr/>
        </p:nvCxnSpPr>
        <p:spPr bwMode="auto">
          <a:xfrm>
            <a:off x="2174141" y="3634172"/>
            <a:ext cx="2685891"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4" name="Oval 13"/>
          <p:cNvSpPr/>
          <p:nvPr/>
        </p:nvSpPr>
        <p:spPr bwMode="auto">
          <a:xfrm>
            <a:off x="4000981" y="4575121"/>
            <a:ext cx="914400" cy="9144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UT</a:t>
            </a:r>
            <a:endPar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5" name="Oval 14"/>
          <p:cNvSpPr/>
          <p:nvPr/>
        </p:nvSpPr>
        <p:spPr bwMode="auto">
          <a:xfrm>
            <a:off x="5220072" y="4527303"/>
            <a:ext cx="914400" cy="9144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UT</a:t>
            </a:r>
            <a:endPar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6" name="Oval 15"/>
          <p:cNvSpPr/>
          <p:nvPr/>
        </p:nvSpPr>
        <p:spPr bwMode="auto">
          <a:xfrm>
            <a:off x="6304983" y="4527303"/>
            <a:ext cx="914400" cy="9144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UT</a:t>
            </a:r>
            <a:endPar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7" name="Oval 16"/>
          <p:cNvSpPr/>
          <p:nvPr/>
        </p:nvSpPr>
        <p:spPr bwMode="auto">
          <a:xfrm>
            <a:off x="7452320" y="4575121"/>
            <a:ext cx="914400" cy="914400"/>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smtClean="0">
                <a:ln>
                  <a:noFill/>
                </a:ln>
                <a:solidFill>
                  <a:schemeClr val="tx1"/>
                </a:solidFill>
                <a:effectLst/>
                <a:latin typeface="Arial" charset="0"/>
                <a:ea typeface="ヒラギノ角ゴ Pro W3" charset="-128"/>
                <a:cs typeface="ヒラギノ角ゴ Pro W3" charset="-128"/>
              </a:rPr>
              <a:t>UT</a:t>
            </a:r>
            <a:endPar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cxnSp>
        <p:nvCxnSpPr>
          <p:cNvPr id="20" name="Straight Connector 19"/>
          <p:cNvCxnSpPr/>
          <p:nvPr/>
        </p:nvCxnSpPr>
        <p:spPr bwMode="auto">
          <a:xfrm>
            <a:off x="5579894" y="4127374"/>
            <a:ext cx="0" cy="39992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2" name="Straight Connector 21"/>
          <p:cNvCxnSpPr/>
          <p:nvPr/>
        </p:nvCxnSpPr>
        <p:spPr bwMode="auto">
          <a:xfrm>
            <a:off x="5869850" y="3855041"/>
            <a:ext cx="669776" cy="72008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p:cNvCxnSpPr>
            <a:endCxn id="17" idx="1"/>
          </p:cNvCxnSpPr>
          <p:nvPr/>
        </p:nvCxnSpPr>
        <p:spPr bwMode="auto">
          <a:xfrm>
            <a:off x="5918448" y="3634172"/>
            <a:ext cx="1667783" cy="107486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flipH="1">
            <a:off x="4707705" y="4042310"/>
            <a:ext cx="396044" cy="57005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4" name="Straight Arrow Connector 33"/>
          <p:cNvCxnSpPr/>
          <p:nvPr/>
        </p:nvCxnSpPr>
        <p:spPr bwMode="auto">
          <a:xfrm>
            <a:off x="1907704" y="4042310"/>
            <a:ext cx="1872208" cy="857129"/>
          </a:xfrm>
          <a:prstGeom prst="straightConnector1">
            <a:avLst/>
          </a:prstGeom>
          <a:solidFill>
            <a:schemeClr val="accent1"/>
          </a:solidFill>
          <a:ln w="19050" cap="flat" cmpd="sng" algn="ctr">
            <a:solidFill>
              <a:srgbClr val="C00000"/>
            </a:solidFill>
            <a:prstDash val="solid"/>
            <a:round/>
            <a:headEnd type="none" w="med" len="med"/>
            <a:tailEnd type="arrow"/>
          </a:ln>
          <a:effectLst/>
        </p:spPr>
      </p:cxnSp>
      <p:cxnSp>
        <p:nvCxnSpPr>
          <p:cNvPr id="36" name="Straight Arrow Connector 35"/>
          <p:cNvCxnSpPr/>
          <p:nvPr/>
        </p:nvCxnSpPr>
        <p:spPr bwMode="auto">
          <a:xfrm flipV="1">
            <a:off x="2051720" y="2744924"/>
            <a:ext cx="2232248" cy="576064"/>
          </a:xfrm>
          <a:prstGeom prst="straightConnector1">
            <a:avLst/>
          </a:prstGeom>
          <a:solidFill>
            <a:schemeClr val="accent1"/>
          </a:solidFill>
          <a:ln w="19050" cap="flat" cmpd="sng" algn="ctr">
            <a:solidFill>
              <a:srgbClr val="C00000"/>
            </a:solidFill>
            <a:prstDash val="solid"/>
            <a:round/>
            <a:headEnd type="none" w="med" len="med"/>
            <a:tailEnd type="arrow"/>
          </a:ln>
          <a:effectLst/>
        </p:spPr>
      </p:cxnSp>
    </p:spTree>
    <p:extLst>
      <p:ext uri="{BB962C8B-B14F-4D97-AF65-F5344CB8AC3E}">
        <p14:creationId xmlns:p14="http://schemas.microsoft.com/office/powerpoint/2010/main" xmlns="" val="21556498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smtClean="0"/>
              <a:t>Videre arbeid</a:t>
            </a:r>
            <a:endParaRPr lang="nb-NO" dirty="0"/>
          </a:p>
        </p:txBody>
      </p:sp>
      <p:sp>
        <p:nvSpPr>
          <p:cNvPr id="6" name="Content Placeholder 5"/>
          <p:cNvSpPr>
            <a:spLocks noGrp="1"/>
          </p:cNvSpPr>
          <p:nvPr>
            <p:ph idx="1"/>
          </p:nvPr>
        </p:nvSpPr>
        <p:spPr/>
        <p:txBody>
          <a:bodyPr/>
          <a:lstStyle/>
          <a:p>
            <a:r>
              <a:rPr lang="nb-NO" dirty="0" smtClean="0"/>
              <a:t>Maskin + menneske</a:t>
            </a:r>
          </a:p>
          <a:p>
            <a:r>
              <a:rPr lang="nb-NO" dirty="0" smtClean="0"/>
              <a:t>Dele språk</a:t>
            </a:r>
          </a:p>
          <a:p>
            <a:r>
              <a:rPr lang="nb-NO" dirty="0" smtClean="0"/>
              <a:t>Dele se-henvisninger? </a:t>
            </a:r>
          </a:p>
          <a:p>
            <a:r>
              <a:rPr lang="nb-NO" dirty="0" smtClean="0"/>
              <a:t>Dele hierarki? </a:t>
            </a:r>
          </a:p>
          <a:p>
            <a:pPr marL="0" indent="0">
              <a:buNone/>
            </a:pPr>
            <a:endParaRPr lang="nb-NO" dirty="0" smtClean="0"/>
          </a:p>
          <a:p>
            <a:r>
              <a:rPr lang="nb-NO" dirty="0" smtClean="0"/>
              <a:t>… dele vokabularer? </a:t>
            </a:r>
            <a:endParaRPr lang="nb-NO" dirty="0"/>
          </a:p>
        </p:txBody>
      </p:sp>
    </p:spTree>
    <p:extLst>
      <p:ext uri="{BB962C8B-B14F-4D97-AF65-F5344CB8AC3E}">
        <p14:creationId xmlns:p14="http://schemas.microsoft.com/office/powerpoint/2010/main" xmlns="" val="30417186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476375" y="3213100"/>
            <a:ext cx="2303463" cy="20161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sp>
        <p:nvSpPr>
          <p:cNvPr id="5" name="Oval 4"/>
          <p:cNvSpPr/>
          <p:nvPr/>
        </p:nvSpPr>
        <p:spPr>
          <a:xfrm>
            <a:off x="5219700" y="3213100"/>
            <a:ext cx="2305050" cy="20161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sp>
        <p:nvSpPr>
          <p:cNvPr id="3076" name="TextBox 5"/>
          <p:cNvSpPr txBox="1">
            <a:spLocks noChangeArrowheads="1"/>
          </p:cNvSpPr>
          <p:nvPr/>
        </p:nvSpPr>
        <p:spPr bwMode="auto">
          <a:xfrm>
            <a:off x="1763713" y="3860800"/>
            <a:ext cx="858837" cy="523875"/>
          </a:xfrm>
          <a:prstGeom prst="rect">
            <a:avLst/>
          </a:prstGeom>
          <a:noFill/>
          <a:ln w="9525">
            <a:noFill/>
            <a:miter lim="800000"/>
            <a:headEnd/>
            <a:tailEnd/>
          </a:ln>
        </p:spPr>
        <p:txBody>
          <a:bodyPr wrap="none">
            <a:spAutoFit/>
          </a:bodyPr>
          <a:lstStyle/>
          <a:p>
            <a:r>
              <a:rPr lang="nb-NO" sz="1400" b="1">
                <a:latin typeface="Calibri" pitchFamily="34" charset="0"/>
              </a:rPr>
              <a:t>Realfags-</a:t>
            </a:r>
          </a:p>
          <a:p>
            <a:r>
              <a:rPr lang="nb-NO" sz="1400" b="1">
                <a:latin typeface="Calibri" pitchFamily="34" charset="0"/>
              </a:rPr>
              <a:t>termer</a:t>
            </a:r>
          </a:p>
        </p:txBody>
      </p:sp>
      <p:sp>
        <p:nvSpPr>
          <p:cNvPr id="7" name="TextBox 6"/>
          <p:cNvSpPr txBox="1">
            <a:spLocks noChangeArrowheads="1"/>
          </p:cNvSpPr>
          <p:nvPr/>
        </p:nvSpPr>
        <p:spPr bwMode="auto">
          <a:xfrm>
            <a:off x="6372225" y="3933825"/>
            <a:ext cx="682625" cy="307975"/>
          </a:xfrm>
          <a:prstGeom prst="rect">
            <a:avLst/>
          </a:prstGeom>
          <a:noFill/>
          <a:ln w="9525">
            <a:noFill/>
            <a:miter lim="800000"/>
            <a:headEnd/>
            <a:tailEnd/>
          </a:ln>
        </p:spPr>
        <p:txBody>
          <a:bodyPr wrap="none">
            <a:spAutoFit/>
          </a:bodyPr>
          <a:lstStyle/>
          <a:p>
            <a:r>
              <a:rPr lang="nb-NO" sz="1400" b="1">
                <a:latin typeface="Calibri" pitchFamily="34" charset="0"/>
              </a:rPr>
              <a:t>Tekord</a:t>
            </a:r>
          </a:p>
        </p:txBody>
      </p:sp>
      <p:sp>
        <p:nvSpPr>
          <p:cNvPr id="8" name="Oval 7"/>
          <p:cNvSpPr/>
          <p:nvPr/>
        </p:nvSpPr>
        <p:spPr>
          <a:xfrm>
            <a:off x="1476375" y="3068638"/>
            <a:ext cx="3087688" cy="23129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sp>
        <p:nvSpPr>
          <p:cNvPr id="9" name="Oval 8"/>
          <p:cNvSpPr/>
          <p:nvPr/>
        </p:nvSpPr>
        <p:spPr>
          <a:xfrm>
            <a:off x="2627313" y="3141663"/>
            <a:ext cx="2960687" cy="25114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sp>
        <p:nvSpPr>
          <p:cNvPr id="11" name="Oval 10"/>
          <p:cNvSpPr/>
          <p:nvPr/>
        </p:nvSpPr>
        <p:spPr>
          <a:xfrm>
            <a:off x="1403350" y="1052513"/>
            <a:ext cx="2305050" cy="1871662"/>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sp>
        <p:nvSpPr>
          <p:cNvPr id="12" name="TextBox 11"/>
          <p:cNvSpPr txBox="1">
            <a:spLocks noChangeArrowheads="1"/>
          </p:cNvSpPr>
          <p:nvPr/>
        </p:nvSpPr>
        <p:spPr bwMode="auto">
          <a:xfrm>
            <a:off x="1763713" y="1268413"/>
            <a:ext cx="790575" cy="307975"/>
          </a:xfrm>
          <a:prstGeom prst="rect">
            <a:avLst/>
          </a:prstGeom>
          <a:noFill/>
          <a:ln w="9525">
            <a:noFill/>
            <a:miter lim="800000"/>
            <a:headEnd/>
            <a:tailEnd/>
          </a:ln>
        </p:spPr>
        <p:txBody>
          <a:bodyPr wrap="none">
            <a:spAutoFit/>
          </a:bodyPr>
          <a:lstStyle/>
          <a:p>
            <a:r>
              <a:rPr lang="nb-NO" sz="1400" b="1">
                <a:latin typeface="Calibri" pitchFamily="34" charset="0"/>
              </a:rPr>
              <a:t>Agrovoc</a:t>
            </a:r>
          </a:p>
        </p:txBody>
      </p:sp>
      <p:sp>
        <p:nvSpPr>
          <p:cNvPr id="13" name="TextBox 12"/>
          <p:cNvSpPr txBox="1">
            <a:spLocks noChangeArrowheads="1"/>
          </p:cNvSpPr>
          <p:nvPr/>
        </p:nvSpPr>
        <p:spPr bwMode="auto">
          <a:xfrm>
            <a:off x="323850" y="3141663"/>
            <a:ext cx="515938" cy="307975"/>
          </a:xfrm>
          <a:prstGeom prst="rect">
            <a:avLst/>
          </a:prstGeom>
          <a:noFill/>
          <a:ln w="12700">
            <a:solidFill>
              <a:srgbClr val="FF0000"/>
            </a:solidFill>
            <a:miter lim="800000"/>
            <a:headEnd/>
            <a:tailEnd/>
          </a:ln>
        </p:spPr>
        <p:txBody>
          <a:bodyPr wrap="none">
            <a:spAutoFit/>
          </a:bodyPr>
          <a:lstStyle/>
          <a:p>
            <a:r>
              <a:rPr lang="nb-NO" sz="1400">
                <a:latin typeface="Calibri" pitchFamily="34" charset="0"/>
              </a:rPr>
              <a:t>UBO</a:t>
            </a:r>
          </a:p>
        </p:txBody>
      </p:sp>
      <p:cxnSp>
        <p:nvCxnSpPr>
          <p:cNvPr id="15" name="Straight Arrow Connector 14"/>
          <p:cNvCxnSpPr>
            <a:stCxn id="13" idx="3"/>
            <a:endCxn id="3076" idx="0"/>
          </p:cNvCxnSpPr>
          <p:nvPr/>
        </p:nvCxnSpPr>
        <p:spPr>
          <a:xfrm>
            <a:off x="839788" y="3295650"/>
            <a:ext cx="1352550" cy="565150"/>
          </a:xfrm>
          <a:prstGeom prst="straightConnector1">
            <a:avLst/>
          </a:prstGeom>
          <a:ln>
            <a:solidFill>
              <a:schemeClr val="accent1">
                <a:lumMod val="25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a:spLocks noChangeArrowheads="1"/>
          </p:cNvSpPr>
          <p:nvPr/>
        </p:nvSpPr>
        <p:spPr bwMode="auto">
          <a:xfrm>
            <a:off x="1908175" y="6021388"/>
            <a:ext cx="619125" cy="523875"/>
          </a:xfrm>
          <a:prstGeom prst="rect">
            <a:avLst/>
          </a:prstGeom>
          <a:noFill/>
          <a:ln w="12700">
            <a:solidFill>
              <a:srgbClr val="FF0000"/>
            </a:solidFill>
            <a:miter lim="800000"/>
            <a:headEnd/>
            <a:tailEnd/>
          </a:ln>
        </p:spPr>
        <p:txBody>
          <a:bodyPr wrap="none">
            <a:spAutoFit/>
          </a:bodyPr>
          <a:lstStyle/>
          <a:p>
            <a:r>
              <a:rPr lang="nb-NO" sz="1400">
                <a:latin typeface="Calibri" pitchFamily="34" charset="0"/>
              </a:rPr>
              <a:t>NTNU</a:t>
            </a:r>
          </a:p>
          <a:p>
            <a:r>
              <a:rPr lang="nb-NO" sz="1400">
                <a:latin typeface="Calibri" pitchFamily="34" charset="0"/>
              </a:rPr>
              <a:t>UBO</a:t>
            </a:r>
          </a:p>
        </p:txBody>
      </p:sp>
      <p:cxnSp>
        <p:nvCxnSpPr>
          <p:cNvPr id="18" name="Straight Arrow Connector 17"/>
          <p:cNvCxnSpPr>
            <a:stCxn id="16" idx="0"/>
          </p:cNvCxnSpPr>
          <p:nvPr/>
        </p:nvCxnSpPr>
        <p:spPr>
          <a:xfrm flipV="1">
            <a:off x="2217738" y="4868863"/>
            <a:ext cx="1562100" cy="1152525"/>
          </a:xfrm>
          <a:prstGeom prst="straightConnector1">
            <a:avLst/>
          </a:prstGeom>
          <a:ln>
            <a:solidFill>
              <a:schemeClr val="accent1">
                <a:lumMod val="25000"/>
              </a:schemeClr>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a:spLocks noChangeArrowheads="1"/>
          </p:cNvSpPr>
          <p:nvPr/>
        </p:nvSpPr>
        <p:spPr bwMode="auto">
          <a:xfrm>
            <a:off x="4851400" y="2097088"/>
            <a:ext cx="619125" cy="738187"/>
          </a:xfrm>
          <a:prstGeom prst="rect">
            <a:avLst/>
          </a:prstGeom>
          <a:noFill/>
          <a:ln w="12700">
            <a:solidFill>
              <a:srgbClr val="FF0000"/>
            </a:solidFill>
            <a:miter lim="800000"/>
            <a:headEnd/>
            <a:tailEnd/>
          </a:ln>
        </p:spPr>
        <p:txBody>
          <a:bodyPr wrap="none">
            <a:spAutoFit/>
          </a:bodyPr>
          <a:lstStyle/>
          <a:p>
            <a:r>
              <a:rPr lang="nb-NO" sz="1400">
                <a:latin typeface="Calibri" pitchFamily="34" charset="0"/>
              </a:rPr>
              <a:t>NTNU</a:t>
            </a:r>
          </a:p>
          <a:p>
            <a:r>
              <a:rPr lang="nb-NO" sz="1400">
                <a:latin typeface="Calibri" pitchFamily="34" charset="0"/>
              </a:rPr>
              <a:t>UBO</a:t>
            </a:r>
          </a:p>
          <a:p>
            <a:r>
              <a:rPr lang="nb-NO" sz="1400">
                <a:latin typeface="Calibri" pitchFamily="34" charset="0"/>
              </a:rPr>
              <a:t>UMB</a:t>
            </a:r>
          </a:p>
        </p:txBody>
      </p:sp>
      <p:cxnSp>
        <p:nvCxnSpPr>
          <p:cNvPr id="21" name="Straight Arrow Connector 20"/>
          <p:cNvCxnSpPr>
            <a:stCxn id="19" idx="2"/>
          </p:cNvCxnSpPr>
          <p:nvPr/>
        </p:nvCxnSpPr>
        <p:spPr>
          <a:xfrm flipH="1">
            <a:off x="3987800" y="2835275"/>
            <a:ext cx="1173163" cy="774700"/>
          </a:xfrm>
          <a:prstGeom prst="straightConnector1">
            <a:avLst/>
          </a:prstGeom>
          <a:ln>
            <a:solidFill>
              <a:schemeClr val="accent1">
                <a:lumMod val="25000"/>
              </a:schemeClr>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a:spLocks noChangeArrowheads="1"/>
          </p:cNvSpPr>
          <p:nvPr/>
        </p:nvSpPr>
        <p:spPr bwMode="auto">
          <a:xfrm>
            <a:off x="3995738" y="1628775"/>
            <a:ext cx="552450" cy="523875"/>
          </a:xfrm>
          <a:prstGeom prst="rect">
            <a:avLst/>
          </a:prstGeom>
          <a:noFill/>
          <a:ln w="12700">
            <a:solidFill>
              <a:srgbClr val="FF0000"/>
            </a:solidFill>
            <a:miter lim="800000"/>
            <a:headEnd/>
            <a:tailEnd/>
          </a:ln>
        </p:spPr>
        <p:txBody>
          <a:bodyPr wrap="none">
            <a:spAutoFit/>
          </a:bodyPr>
          <a:lstStyle/>
          <a:p>
            <a:r>
              <a:rPr lang="nb-NO" sz="1400">
                <a:latin typeface="Calibri" pitchFamily="34" charset="0"/>
              </a:rPr>
              <a:t>UBO</a:t>
            </a:r>
          </a:p>
          <a:p>
            <a:r>
              <a:rPr lang="nb-NO" sz="1400">
                <a:latin typeface="Calibri" pitchFamily="34" charset="0"/>
              </a:rPr>
              <a:t>UMB</a:t>
            </a:r>
          </a:p>
        </p:txBody>
      </p:sp>
      <p:cxnSp>
        <p:nvCxnSpPr>
          <p:cNvPr id="24" name="Straight Arrow Connector 23"/>
          <p:cNvCxnSpPr>
            <a:stCxn id="22" idx="2"/>
          </p:cNvCxnSpPr>
          <p:nvPr/>
        </p:nvCxnSpPr>
        <p:spPr>
          <a:xfrm flipH="1">
            <a:off x="3282950" y="2152650"/>
            <a:ext cx="989013" cy="1143000"/>
          </a:xfrm>
          <a:prstGeom prst="straightConnector1">
            <a:avLst/>
          </a:prstGeom>
          <a:ln>
            <a:solidFill>
              <a:schemeClr val="accent1">
                <a:lumMod val="25000"/>
              </a:schemeClr>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a:spLocks noChangeArrowheads="1"/>
          </p:cNvSpPr>
          <p:nvPr/>
        </p:nvSpPr>
        <p:spPr bwMode="auto">
          <a:xfrm>
            <a:off x="5364163" y="6021388"/>
            <a:ext cx="619125" cy="307975"/>
          </a:xfrm>
          <a:prstGeom prst="rect">
            <a:avLst/>
          </a:prstGeom>
          <a:noFill/>
          <a:ln w="12700">
            <a:solidFill>
              <a:srgbClr val="FF0000"/>
            </a:solidFill>
            <a:miter lim="800000"/>
            <a:headEnd/>
            <a:tailEnd/>
          </a:ln>
        </p:spPr>
        <p:txBody>
          <a:bodyPr wrap="none">
            <a:spAutoFit/>
          </a:bodyPr>
          <a:lstStyle/>
          <a:p>
            <a:r>
              <a:rPr lang="nb-NO" sz="1400">
                <a:latin typeface="Calibri" pitchFamily="34" charset="0"/>
              </a:rPr>
              <a:t>NTNU</a:t>
            </a:r>
          </a:p>
        </p:txBody>
      </p:sp>
      <p:sp>
        <p:nvSpPr>
          <p:cNvPr id="26" name="TextBox 25"/>
          <p:cNvSpPr txBox="1">
            <a:spLocks noChangeArrowheads="1"/>
          </p:cNvSpPr>
          <p:nvPr/>
        </p:nvSpPr>
        <p:spPr bwMode="auto">
          <a:xfrm>
            <a:off x="5795963" y="2205038"/>
            <a:ext cx="619125" cy="523875"/>
          </a:xfrm>
          <a:prstGeom prst="rect">
            <a:avLst/>
          </a:prstGeom>
          <a:noFill/>
          <a:ln w="12700">
            <a:solidFill>
              <a:srgbClr val="FF0000"/>
            </a:solidFill>
            <a:miter lim="800000"/>
            <a:headEnd/>
            <a:tailEnd/>
          </a:ln>
        </p:spPr>
        <p:txBody>
          <a:bodyPr wrap="none">
            <a:spAutoFit/>
          </a:bodyPr>
          <a:lstStyle/>
          <a:p>
            <a:r>
              <a:rPr lang="nb-NO" sz="1400">
                <a:latin typeface="Calibri" pitchFamily="34" charset="0"/>
              </a:rPr>
              <a:t>NTNU</a:t>
            </a:r>
          </a:p>
          <a:p>
            <a:r>
              <a:rPr lang="nb-NO" sz="1400">
                <a:latin typeface="Calibri" pitchFamily="34" charset="0"/>
              </a:rPr>
              <a:t>UMB</a:t>
            </a:r>
          </a:p>
        </p:txBody>
      </p:sp>
      <p:cxnSp>
        <p:nvCxnSpPr>
          <p:cNvPr id="28" name="Straight Arrow Connector 27"/>
          <p:cNvCxnSpPr>
            <a:stCxn id="25" idx="0"/>
          </p:cNvCxnSpPr>
          <p:nvPr/>
        </p:nvCxnSpPr>
        <p:spPr>
          <a:xfrm flipH="1" flipV="1">
            <a:off x="4427538" y="5300663"/>
            <a:ext cx="1246187" cy="720725"/>
          </a:xfrm>
          <a:prstGeom prst="straightConnector1">
            <a:avLst/>
          </a:prstGeom>
          <a:ln>
            <a:solidFill>
              <a:schemeClr val="accent1">
                <a:lumMod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6" idx="2"/>
          </p:cNvCxnSpPr>
          <p:nvPr/>
        </p:nvCxnSpPr>
        <p:spPr>
          <a:xfrm flipH="1">
            <a:off x="4643438" y="2728913"/>
            <a:ext cx="1462087" cy="917575"/>
          </a:xfrm>
          <a:prstGeom prst="straightConnector1">
            <a:avLst/>
          </a:prstGeom>
          <a:ln>
            <a:solidFill>
              <a:schemeClr val="accent1">
                <a:lumMod val="25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a:spLocks noChangeArrowheads="1"/>
          </p:cNvSpPr>
          <p:nvPr/>
        </p:nvSpPr>
        <p:spPr bwMode="auto">
          <a:xfrm>
            <a:off x="2797175" y="1736725"/>
            <a:ext cx="552450" cy="307975"/>
          </a:xfrm>
          <a:prstGeom prst="rect">
            <a:avLst/>
          </a:prstGeom>
          <a:noFill/>
          <a:ln w="12700">
            <a:solidFill>
              <a:srgbClr val="FF0000"/>
            </a:solidFill>
            <a:miter lim="800000"/>
            <a:headEnd/>
            <a:tailEnd/>
          </a:ln>
        </p:spPr>
        <p:txBody>
          <a:bodyPr wrap="none">
            <a:spAutoFit/>
          </a:bodyPr>
          <a:lstStyle/>
          <a:p>
            <a:r>
              <a:rPr lang="nb-NO" sz="1400">
                <a:latin typeface="Calibri" pitchFamily="34" charset="0"/>
              </a:rPr>
              <a:t>UMB</a:t>
            </a:r>
          </a:p>
        </p:txBody>
      </p:sp>
      <p:cxnSp>
        <p:nvCxnSpPr>
          <p:cNvPr id="34" name="Straight Arrow Connector 33"/>
          <p:cNvCxnSpPr>
            <a:stCxn id="32" idx="2"/>
          </p:cNvCxnSpPr>
          <p:nvPr/>
        </p:nvCxnSpPr>
        <p:spPr>
          <a:xfrm>
            <a:off x="3073400" y="2044700"/>
            <a:ext cx="490538" cy="679450"/>
          </a:xfrm>
          <a:prstGeom prst="straightConnector1">
            <a:avLst/>
          </a:prstGeom>
          <a:ln>
            <a:solidFill>
              <a:schemeClr val="accent1">
                <a:lumMod val="25000"/>
              </a:schemeClr>
            </a:solidFill>
            <a:tailEnd type="arrow"/>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468313" y="692150"/>
            <a:ext cx="1727200" cy="1584325"/>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sp>
        <p:nvSpPr>
          <p:cNvPr id="36" name="TextBox 35"/>
          <p:cNvSpPr txBox="1">
            <a:spLocks noChangeArrowheads="1"/>
          </p:cNvSpPr>
          <p:nvPr/>
        </p:nvSpPr>
        <p:spPr bwMode="auto">
          <a:xfrm>
            <a:off x="827088" y="1196975"/>
            <a:ext cx="784225" cy="307975"/>
          </a:xfrm>
          <a:prstGeom prst="rect">
            <a:avLst/>
          </a:prstGeom>
          <a:noFill/>
          <a:ln w="9525">
            <a:noFill/>
            <a:miter lim="800000"/>
            <a:headEnd/>
            <a:tailEnd/>
          </a:ln>
        </p:spPr>
        <p:txBody>
          <a:bodyPr wrap="none">
            <a:spAutoFit/>
          </a:bodyPr>
          <a:lstStyle/>
          <a:p>
            <a:r>
              <a:rPr lang="nb-NO" sz="1400">
                <a:latin typeface="Calibri" pitchFamily="34" charset="0"/>
              </a:rPr>
              <a:t>Humord</a:t>
            </a:r>
          </a:p>
        </p:txBody>
      </p:sp>
      <p:sp>
        <p:nvSpPr>
          <p:cNvPr id="37" name="Oval 36"/>
          <p:cNvSpPr/>
          <p:nvPr/>
        </p:nvSpPr>
        <p:spPr>
          <a:xfrm>
            <a:off x="4860032" y="260648"/>
            <a:ext cx="1800225" cy="1727200"/>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sp>
        <p:nvSpPr>
          <p:cNvPr id="42" name="TextBox 41"/>
          <p:cNvSpPr txBox="1">
            <a:spLocks noChangeArrowheads="1"/>
          </p:cNvSpPr>
          <p:nvPr/>
        </p:nvSpPr>
        <p:spPr bwMode="auto">
          <a:xfrm>
            <a:off x="7308304" y="1700808"/>
            <a:ext cx="622300" cy="307975"/>
          </a:xfrm>
          <a:prstGeom prst="rect">
            <a:avLst/>
          </a:prstGeom>
          <a:noFill/>
          <a:ln w="9525">
            <a:noFill/>
            <a:miter lim="800000"/>
            <a:headEnd/>
            <a:tailEnd/>
          </a:ln>
        </p:spPr>
        <p:txBody>
          <a:bodyPr wrap="none">
            <a:spAutoFit/>
          </a:bodyPr>
          <a:lstStyle/>
          <a:p>
            <a:r>
              <a:rPr lang="nb-NO" sz="1400" dirty="0" err="1">
                <a:latin typeface="Calibri" pitchFamily="34" charset="0"/>
              </a:rPr>
              <a:t>MeSH</a:t>
            </a:r>
            <a:endParaRPr lang="nb-NO" sz="1400" dirty="0">
              <a:latin typeface="Calibri" pitchFamily="34" charset="0"/>
            </a:endParaRPr>
          </a:p>
        </p:txBody>
      </p:sp>
      <p:sp>
        <p:nvSpPr>
          <p:cNvPr id="43" name="Oval 42"/>
          <p:cNvSpPr/>
          <p:nvPr/>
        </p:nvSpPr>
        <p:spPr>
          <a:xfrm>
            <a:off x="7092950" y="5229225"/>
            <a:ext cx="1655763" cy="13684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sp>
        <p:nvSpPr>
          <p:cNvPr id="44" name="TextBox 43"/>
          <p:cNvSpPr txBox="1">
            <a:spLocks noChangeArrowheads="1"/>
          </p:cNvSpPr>
          <p:nvPr/>
        </p:nvSpPr>
        <p:spPr bwMode="auto">
          <a:xfrm>
            <a:off x="7451725" y="5589588"/>
            <a:ext cx="942975" cy="646112"/>
          </a:xfrm>
          <a:prstGeom prst="rect">
            <a:avLst/>
          </a:prstGeom>
          <a:noFill/>
          <a:ln w="9525">
            <a:noFill/>
            <a:miter lim="800000"/>
            <a:headEnd/>
            <a:tailEnd/>
          </a:ln>
        </p:spPr>
        <p:txBody>
          <a:bodyPr wrap="none">
            <a:spAutoFit/>
          </a:bodyPr>
          <a:lstStyle/>
          <a:p>
            <a:r>
              <a:rPr lang="nb-NO" b="1">
                <a:solidFill>
                  <a:schemeClr val="bg1"/>
                </a:solidFill>
                <a:latin typeface="Calibri" pitchFamily="34" charset="0"/>
              </a:rPr>
              <a:t>Alle de </a:t>
            </a:r>
          </a:p>
          <a:p>
            <a:r>
              <a:rPr lang="nb-NO" b="1">
                <a:solidFill>
                  <a:schemeClr val="bg1"/>
                </a:solidFill>
                <a:latin typeface="Calibri" pitchFamily="34" charset="0"/>
              </a:rPr>
              <a:t>andre !!</a:t>
            </a:r>
          </a:p>
        </p:txBody>
      </p:sp>
      <p:sp>
        <p:nvSpPr>
          <p:cNvPr id="33" name="TextBox 32"/>
          <p:cNvSpPr txBox="1">
            <a:spLocks noChangeArrowheads="1"/>
          </p:cNvSpPr>
          <p:nvPr/>
        </p:nvSpPr>
        <p:spPr bwMode="auto">
          <a:xfrm>
            <a:off x="611188" y="6237288"/>
            <a:ext cx="4117975" cy="369887"/>
          </a:xfrm>
          <a:prstGeom prst="rect">
            <a:avLst/>
          </a:prstGeom>
          <a:noFill/>
          <a:ln w="9525">
            <a:noFill/>
            <a:miter lim="800000"/>
            <a:headEnd/>
            <a:tailEnd/>
          </a:ln>
        </p:spPr>
        <p:txBody>
          <a:bodyPr wrap="none">
            <a:spAutoFit/>
          </a:bodyPr>
          <a:lstStyle/>
          <a:p>
            <a:r>
              <a:rPr lang="nb-NO"/>
              <a:t>Realfagstermer og Tekord hver for seg</a:t>
            </a:r>
          </a:p>
        </p:txBody>
      </p:sp>
      <p:sp>
        <p:nvSpPr>
          <p:cNvPr id="39" name="TextBox 38"/>
          <p:cNvSpPr txBox="1">
            <a:spLocks noChangeArrowheads="1"/>
          </p:cNvSpPr>
          <p:nvPr/>
        </p:nvSpPr>
        <p:spPr bwMode="auto">
          <a:xfrm>
            <a:off x="611188" y="6237288"/>
            <a:ext cx="4181475" cy="369887"/>
          </a:xfrm>
          <a:prstGeom prst="rect">
            <a:avLst/>
          </a:prstGeom>
          <a:noFill/>
          <a:ln w="9525">
            <a:noFill/>
            <a:miter lim="800000"/>
            <a:headEnd/>
            <a:tailEnd/>
          </a:ln>
        </p:spPr>
        <p:txBody>
          <a:bodyPr wrap="none">
            <a:spAutoFit/>
          </a:bodyPr>
          <a:lstStyle/>
          <a:p>
            <a:r>
              <a:rPr lang="nb-NO"/>
              <a:t>Realfagstermer og Tekord har overlapp</a:t>
            </a:r>
          </a:p>
        </p:txBody>
      </p:sp>
      <p:sp>
        <p:nvSpPr>
          <p:cNvPr id="40" name="TextBox 39"/>
          <p:cNvSpPr txBox="1">
            <a:spLocks noChangeArrowheads="1"/>
          </p:cNvSpPr>
          <p:nvPr/>
        </p:nvSpPr>
        <p:spPr bwMode="auto">
          <a:xfrm>
            <a:off x="611188" y="6237288"/>
            <a:ext cx="6156325" cy="369887"/>
          </a:xfrm>
          <a:prstGeom prst="rect">
            <a:avLst/>
          </a:prstGeom>
          <a:noFill/>
          <a:ln w="9525">
            <a:noFill/>
            <a:miter lim="800000"/>
            <a:headEnd/>
            <a:tailEnd/>
          </a:ln>
        </p:spPr>
        <p:txBody>
          <a:bodyPr wrap="none">
            <a:spAutoFit/>
          </a:bodyPr>
          <a:lstStyle/>
          <a:p>
            <a:r>
              <a:rPr lang="nb-NO"/>
              <a:t>Realfagstermer og Tekord tar i bruk hverandres terminologi</a:t>
            </a:r>
          </a:p>
        </p:txBody>
      </p:sp>
      <p:sp>
        <p:nvSpPr>
          <p:cNvPr id="45" name="TextBox 44"/>
          <p:cNvSpPr txBox="1">
            <a:spLocks noChangeArrowheads="1"/>
          </p:cNvSpPr>
          <p:nvPr/>
        </p:nvSpPr>
        <p:spPr bwMode="auto">
          <a:xfrm>
            <a:off x="1691680" y="620688"/>
            <a:ext cx="2992437" cy="368300"/>
          </a:xfrm>
          <a:prstGeom prst="rect">
            <a:avLst/>
          </a:prstGeom>
          <a:noFill/>
          <a:ln w="9525">
            <a:noFill/>
            <a:miter lim="800000"/>
            <a:headEnd/>
            <a:tailEnd/>
          </a:ln>
        </p:spPr>
        <p:txBody>
          <a:bodyPr wrap="none">
            <a:spAutoFit/>
          </a:bodyPr>
          <a:lstStyle/>
          <a:p>
            <a:r>
              <a:rPr lang="nb-NO" dirty="0"/>
              <a:t>Nye vokabularer kommer til</a:t>
            </a:r>
          </a:p>
        </p:txBody>
      </p:sp>
      <p:sp>
        <p:nvSpPr>
          <p:cNvPr id="46" name="TextBox 45"/>
          <p:cNvSpPr txBox="1">
            <a:spLocks noChangeArrowheads="1"/>
          </p:cNvSpPr>
          <p:nvPr/>
        </p:nvSpPr>
        <p:spPr bwMode="auto">
          <a:xfrm>
            <a:off x="179388" y="5229225"/>
            <a:ext cx="1698625" cy="646113"/>
          </a:xfrm>
          <a:prstGeom prst="rect">
            <a:avLst/>
          </a:prstGeom>
          <a:noFill/>
          <a:ln w="9525">
            <a:noFill/>
            <a:miter lim="800000"/>
            <a:headEnd/>
            <a:tailEnd/>
          </a:ln>
        </p:spPr>
        <p:txBody>
          <a:bodyPr wrap="none">
            <a:spAutoFit/>
          </a:bodyPr>
          <a:lstStyle/>
          <a:p>
            <a:r>
              <a:rPr lang="nb-NO"/>
              <a:t>Emneord med </a:t>
            </a:r>
          </a:p>
          <a:p>
            <a:r>
              <a:rPr lang="nb-NO"/>
              <a:t>samlingskode</a:t>
            </a:r>
          </a:p>
        </p:txBody>
      </p:sp>
      <p:sp>
        <p:nvSpPr>
          <p:cNvPr id="50" name="Oval 49"/>
          <p:cNvSpPr/>
          <p:nvPr/>
        </p:nvSpPr>
        <p:spPr>
          <a:xfrm>
            <a:off x="7020272" y="1052736"/>
            <a:ext cx="1728787" cy="1727200"/>
          </a:xfrm>
          <a:prstGeom prst="ellipse">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rgbClr val="FFFFFF"/>
              </a:solidFill>
              <a:cs typeface="Arial" charset="0"/>
            </a:endParaRPr>
          </a:p>
        </p:txBody>
      </p:sp>
      <p:sp>
        <p:nvSpPr>
          <p:cNvPr id="49" name="TextBox 48"/>
          <p:cNvSpPr txBox="1">
            <a:spLocks noChangeArrowheads="1"/>
          </p:cNvSpPr>
          <p:nvPr/>
        </p:nvSpPr>
        <p:spPr bwMode="auto">
          <a:xfrm>
            <a:off x="5076056" y="836712"/>
            <a:ext cx="1408112" cy="523875"/>
          </a:xfrm>
          <a:prstGeom prst="rect">
            <a:avLst/>
          </a:prstGeom>
          <a:noFill/>
          <a:ln w="9525">
            <a:noFill/>
            <a:miter lim="800000"/>
            <a:headEnd/>
            <a:tailEnd/>
          </a:ln>
        </p:spPr>
        <p:txBody>
          <a:bodyPr wrap="none">
            <a:spAutoFit/>
          </a:bodyPr>
          <a:lstStyle/>
          <a:p>
            <a:r>
              <a:rPr lang="nb-NO" sz="1400" dirty="0">
                <a:latin typeface="Calibri" pitchFamily="34" charset="0"/>
              </a:rPr>
              <a:t>Ordnøkkel</a:t>
            </a:r>
          </a:p>
          <a:p>
            <a:r>
              <a:rPr lang="nb-NO" sz="1400" dirty="0">
                <a:latin typeface="Calibri" pitchFamily="34" charset="0"/>
              </a:rPr>
              <a:t>kulturminnevern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grpId="1" nodeType="clickEffect">
                                  <p:stCondLst>
                                    <p:cond delay="0"/>
                                  </p:stCondLst>
                                  <p:childTnLst>
                                    <p:animMotion origin="layout" path="M 0 0  L -0.25 0  E" pathEditMode="relative" ptsTypes="">
                                      <p:cBhvr>
                                        <p:cTn id="6" dur="2000" fill="hold"/>
                                        <p:tgtEl>
                                          <p:spTgt spid="5"/>
                                        </p:tgtEl>
                                        <p:attrNameLst>
                                          <p:attrName>ppt_x</p:attrName>
                                          <p:attrName>ppt_y</p:attrName>
                                        </p:attrNameLst>
                                      </p:cBhvr>
                                    </p:animMotion>
                                  </p:childTnLst>
                                </p:cTn>
                              </p:par>
                              <p:par>
                                <p:cTn id="7" presetID="35" presetClass="path" presetSubtype="0" accel="50000" decel="50000" fill="hold" grpId="1" nodeType="withEffect">
                                  <p:stCondLst>
                                    <p:cond delay="0"/>
                                  </p:stCondLst>
                                  <p:childTnLst>
                                    <p:animMotion origin="layout" path="M 4.16667E-6 -2.96296E-6 L -0.20174 -0.00602 " pathEditMode="relative" rAng="0" ptsTypes="AA">
                                      <p:cBhvr>
                                        <p:cTn id="8" dur="2000" fill="hold"/>
                                        <p:tgtEl>
                                          <p:spTgt spid="7"/>
                                        </p:tgtEl>
                                        <p:attrNameLst>
                                          <p:attrName>ppt_x</p:attrName>
                                          <p:attrName>ppt_y</p:attrName>
                                        </p:attrNameLst>
                                      </p:cBhvr>
                                      <p:rCtr x="-10100" y="-300"/>
                                    </p:animMotion>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9" presetClass="exit" presetSubtype="0" fill="hold" grpId="1" nodeType="withEffect">
                                  <p:stCondLst>
                                    <p:cond delay="0"/>
                                  </p:stCondLst>
                                  <p:childTnLst>
                                    <p:animEffect transition="out" filter="dissolve">
                                      <p:cBhvr>
                                        <p:cTn id="12" dur="500"/>
                                        <p:tgtEl>
                                          <p:spTgt spid="33"/>
                                        </p:tgtEl>
                                      </p:cBhvr>
                                    </p:animEffect>
                                    <p:set>
                                      <p:cBhvr>
                                        <p:cTn id="13" dur="1" fill="hold">
                                          <p:stCondLst>
                                            <p:cond delay="499"/>
                                          </p:stCondLst>
                                        </p:cTn>
                                        <p:tgtEl>
                                          <p:spTgt spid="33"/>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par>
                                <p:cTn id="19" presetID="9" presetClass="exit" presetSubtype="0" fill="hold" grpId="0" nodeType="withEffect">
                                  <p:stCondLst>
                                    <p:cond delay="0"/>
                                  </p:stCondLst>
                                  <p:childTnLst>
                                    <p:animEffect transition="out" filter="dissolve">
                                      <p:cBhvr>
                                        <p:cTn id="20" dur="500"/>
                                        <p:tgtEl>
                                          <p:spTgt spid="4"/>
                                        </p:tgtEl>
                                      </p:cBhvr>
                                    </p:animEffect>
                                    <p:set>
                                      <p:cBhvr>
                                        <p:cTn id="21" dur="1" fill="hold">
                                          <p:stCondLst>
                                            <p:cond delay="499"/>
                                          </p:stCondLst>
                                        </p:cTn>
                                        <p:tgtEl>
                                          <p:spTgt spid="4"/>
                                        </p:tgtEl>
                                        <p:attrNameLst>
                                          <p:attrName>style.visibility</p:attrName>
                                        </p:attrNameLst>
                                      </p:cBhvr>
                                      <p:to>
                                        <p:strVal val="hidden"/>
                                      </p:to>
                                    </p:set>
                                  </p:childTnLst>
                                </p:cTn>
                              </p:par>
                              <p:par>
                                <p:cTn id="22" presetID="1" presetClass="entr" presetSubtype="0"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childTnLst>
                                </p:cTn>
                              </p:par>
                              <p:par>
                                <p:cTn id="24" presetID="9" presetClass="exit" presetSubtype="0" fill="hold" grpId="1" nodeType="withEffect">
                                  <p:stCondLst>
                                    <p:cond delay="0"/>
                                  </p:stCondLst>
                                  <p:childTnLst>
                                    <p:animEffect transition="out" filter="dissolve">
                                      <p:cBhvr>
                                        <p:cTn id="25" dur="500"/>
                                        <p:tgtEl>
                                          <p:spTgt spid="39"/>
                                        </p:tgtEl>
                                      </p:cBhvr>
                                    </p:animEffect>
                                    <p:set>
                                      <p:cBhvr>
                                        <p:cTn id="26" dur="1" fill="hold">
                                          <p:stCondLst>
                                            <p:cond delay="499"/>
                                          </p:stCondLst>
                                        </p:cTn>
                                        <p:tgtEl>
                                          <p:spTgt spid="3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9" presetClass="exit" presetSubtype="0" fill="hold" grpId="2" nodeType="withEffect">
                                  <p:stCondLst>
                                    <p:cond delay="0"/>
                                  </p:stCondLst>
                                  <p:childTnLst>
                                    <p:animEffect transition="out" filter="dissolve">
                                      <p:cBhvr>
                                        <p:cTn id="32" dur="500"/>
                                        <p:tgtEl>
                                          <p:spTgt spid="5"/>
                                        </p:tgtEl>
                                      </p:cBhvr>
                                    </p:animEffect>
                                    <p:set>
                                      <p:cBhvr>
                                        <p:cTn id="33" dur="1" fill="hold">
                                          <p:stCondLst>
                                            <p:cond delay="499"/>
                                          </p:stCondLst>
                                        </p:cTn>
                                        <p:tgtEl>
                                          <p:spTgt spid="5"/>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1"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dissolve">
                                      <p:cBhvr>
                                        <p:cTn id="38" dur="500"/>
                                        <p:tgtEl>
                                          <p:spTgt spid="11"/>
                                        </p:tgtEl>
                                      </p:cBhvr>
                                    </p:animEffect>
                                  </p:childTnLst>
                                </p:cTn>
                              </p:par>
                              <p:par>
                                <p:cTn id="39" presetID="9" presetClass="entr" presetSubtype="0" fill="hold" grpId="1"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dissolve">
                                      <p:cBhvr>
                                        <p:cTn id="41" dur="500"/>
                                        <p:tgtEl>
                                          <p:spTgt spid="12"/>
                                        </p:tgtEl>
                                      </p:cBhvr>
                                    </p:animEffect>
                                  </p:childTnLst>
                                </p:cTn>
                              </p:par>
                              <p:par>
                                <p:cTn id="42" presetID="1" presetClass="entr" presetSubtype="0" fill="hold" grpId="0" nodeType="withEffect">
                                  <p:stCondLst>
                                    <p:cond delay="0"/>
                                  </p:stCondLst>
                                  <p:childTnLst>
                                    <p:set>
                                      <p:cBhvr>
                                        <p:cTn id="43" dur="1" fill="hold">
                                          <p:stCondLst>
                                            <p:cond delay="0"/>
                                          </p:stCondLst>
                                        </p:cTn>
                                        <p:tgtEl>
                                          <p:spTgt spid="45"/>
                                        </p:tgtEl>
                                        <p:attrNameLst>
                                          <p:attrName>style.visibility</p:attrName>
                                        </p:attrNameLst>
                                      </p:cBhvr>
                                      <p:to>
                                        <p:strVal val="visible"/>
                                      </p:to>
                                    </p:set>
                                  </p:childTnLst>
                                </p:cTn>
                              </p:par>
                              <p:par>
                                <p:cTn id="44" presetID="9" presetClass="exit" presetSubtype="0" fill="hold" grpId="1" nodeType="withEffect">
                                  <p:stCondLst>
                                    <p:cond delay="0"/>
                                  </p:stCondLst>
                                  <p:childTnLst>
                                    <p:animEffect transition="out" filter="dissolve">
                                      <p:cBhvr>
                                        <p:cTn id="45" dur="500"/>
                                        <p:tgtEl>
                                          <p:spTgt spid="40"/>
                                        </p:tgtEl>
                                      </p:cBhvr>
                                    </p:animEffect>
                                    <p:set>
                                      <p:cBhvr>
                                        <p:cTn id="46" dur="1" fill="hold">
                                          <p:stCondLst>
                                            <p:cond delay="499"/>
                                          </p:stCondLst>
                                        </p:cTn>
                                        <p:tgtEl>
                                          <p:spTgt spid="40"/>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49" presetClass="path" presetSubtype="0" accel="50000" decel="50000" fill="hold" grpId="0" nodeType="clickEffect">
                                  <p:stCondLst>
                                    <p:cond delay="0"/>
                                  </p:stCondLst>
                                  <p:childTnLst>
                                    <p:animMotion origin="layout" path="M -3.88889E-6 0.00024 L 0.14167 0.19977 " pathEditMode="relative" rAng="0" ptsTypes="AA">
                                      <p:cBhvr>
                                        <p:cTn id="50" dur="2000" fill="hold"/>
                                        <p:tgtEl>
                                          <p:spTgt spid="11"/>
                                        </p:tgtEl>
                                        <p:attrNameLst>
                                          <p:attrName>ppt_x</p:attrName>
                                          <p:attrName>ppt_y</p:attrName>
                                        </p:attrNameLst>
                                      </p:cBhvr>
                                      <p:rCtr x="7100" y="10000"/>
                                    </p:animMotion>
                                  </p:childTnLst>
                                </p:cTn>
                              </p:par>
                              <p:par>
                                <p:cTn id="51" presetID="49" presetClass="path" presetSubtype="0" accel="50000" decel="50000" fill="hold" grpId="0" nodeType="withEffect">
                                  <p:stCondLst>
                                    <p:cond delay="0"/>
                                  </p:stCondLst>
                                  <p:childTnLst>
                                    <p:animMotion origin="layout" path="M 1.94444E-6 4.44444E-6 L 0.14514 0.19375 " pathEditMode="relative" rAng="0" ptsTypes="AA">
                                      <p:cBhvr>
                                        <p:cTn id="52" dur="2000" fill="hold"/>
                                        <p:tgtEl>
                                          <p:spTgt spid="12"/>
                                        </p:tgtEl>
                                        <p:attrNameLst>
                                          <p:attrName>ppt_x</p:attrName>
                                          <p:attrName>ppt_y</p:attrName>
                                        </p:attrNameLst>
                                      </p:cBhvr>
                                      <p:rCtr x="7300" y="9700"/>
                                    </p:animMotion>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2"/>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3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9"/>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21"/>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36"/>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3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49"/>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4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0"/>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44"/>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1" animBg="1"/>
      <p:bldP spid="5" grpId="2" animBg="1"/>
      <p:bldP spid="7" grpId="1"/>
      <p:bldP spid="8" grpId="0" animBg="1"/>
      <p:bldP spid="9" grpId="0" animBg="1"/>
      <p:bldP spid="11" grpId="0" animBg="1"/>
      <p:bldP spid="11" grpId="1" animBg="1"/>
      <p:bldP spid="12" grpId="0"/>
      <p:bldP spid="12" grpId="1"/>
      <p:bldP spid="13" grpId="0" animBg="1"/>
      <p:bldP spid="16" grpId="0" animBg="1"/>
      <p:bldP spid="19" grpId="0" animBg="1"/>
      <p:bldP spid="22" grpId="0" animBg="1"/>
      <p:bldP spid="25" grpId="0" animBg="1"/>
      <p:bldP spid="26" grpId="0" animBg="1"/>
      <p:bldP spid="32" grpId="0" animBg="1"/>
      <p:bldP spid="35" grpId="0" animBg="1"/>
      <p:bldP spid="36" grpId="0"/>
      <p:bldP spid="37" grpId="0" animBg="1"/>
      <p:bldP spid="42" grpId="0"/>
      <p:bldP spid="43" grpId="0" animBg="1"/>
      <p:bldP spid="44" grpId="0"/>
      <p:bldP spid="33" grpId="1"/>
      <p:bldP spid="39" grpId="0"/>
      <p:bldP spid="39" grpId="1"/>
      <p:bldP spid="40" grpId="0"/>
      <p:bldP spid="40" grpId="1"/>
      <p:bldP spid="45" grpId="0"/>
      <p:bldP spid="46" grpId="0"/>
      <p:bldP spid="50" grpId="0" animBg="1"/>
      <p:bldP spid="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971600" y="980728"/>
            <a:ext cx="7696200" cy="1080120"/>
          </a:xfrm>
        </p:spPr>
        <p:txBody>
          <a:bodyPr/>
          <a:lstStyle/>
          <a:p>
            <a:r>
              <a:rPr lang="nb-NO" dirty="0" smtClean="0">
                <a:ea typeface="ＭＳ Ｐゴシック" pitchFamily="34" charset="-128"/>
              </a:rPr>
              <a:t>Takk for oss!</a:t>
            </a:r>
          </a:p>
        </p:txBody>
      </p:sp>
      <p:sp>
        <p:nvSpPr>
          <p:cNvPr id="79874" name="Content Placeholder 2"/>
          <p:cNvSpPr>
            <a:spLocks noGrp="1"/>
          </p:cNvSpPr>
          <p:nvPr>
            <p:ph idx="1"/>
          </p:nvPr>
        </p:nvSpPr>
        <p:spPr>
          <a:xfrm>
            <a:off x="971600" y="2060848"/>
            <a:ext cx="7696200" cy="4611216"/>
          </a:xfrm>
        </p:spPr>
        <p:txBody>
          <a:bodyPr/>
          <a:lstStyle/>
          <a:p>
            <a:pPr>
              <a:buNone/>
            </a:pPr>
            <a:r>
              <a:rPr lang="nb-NO" sz="2200" dirty="0" smtClean="0">
                <a:ea typeface="ＭＳ Ｐゴシック" pitchFamily="34" charset="-128"/>
              </a:rPr>
              <a:t>Søk i Realfagstermer eller </a:t>
            </a:r>
            <a:r>
              <a:rPr lang="nb-NO" sz="2200" dirty="0" err="1" smtClean="0">
                <a:ea typeface="ＭＳ Ｐゴシック" pitchFamily="34" charset="-128"/>
              </a:rPr>
              <a:t>Tekord</a:t>
            </a:r>
            <a:r>
              <a:rPr lang="nb-NO" sz="2200" dirty="0" smtClean="0">
                <a:ea typeface="ＭＳ Ｐゴシック" pitchFamily="34" charset="-128"/>
              </a:rPr>
              <a:t>: </a:t>
            </a:r>
          </a:p>
          <a:p>
            <a:pPr>
              <a:buNone/>
            </a:pPr>
            <a:r>
              <a:rPr lang="nb-NO" sz="2000" dirty="0" smtClean="0">
                <a:ea typeface="ＭＳ Ｐゴシック" pitchFamily="34" charset="-128"/>
                <a:hlinkClick r:id="rId2"/>
              </a:rPr>
              <a:t>http</a:t>
            </a:r>
            <a:r>
              <a:rPr lang="nb-NO" sz="2000" dirty="0">
                <a:ea typeface="ＭＳ Ｐゴシック" pitchFamily="34" charset="-128"/>
                <a:hlinkClick r:id="rId2"/>
              </a:rPr>
              <a:t>://app.uio.no/ub/emnesok</a:t>
            </a:r>
            <a:r>
              <a:rPr lang="nb-NO" sz="2000" dirty="0" smtClean="0">
                <a:ea typeface="ＭＳ Ｐゴシック" pitchFamily="34" charset="-128"/>
                <a:hlinkClick r:id="rId2"/>
              </a:rPr>
              <a:t>/</a:t>
            </a:r>
            <a:endParaRPr lang="nb-NO" sz="2000" dirty="0" smtClean="0">
              <a:ea typeface="ＭＳ Ｐゴシック" pitchFamily="34" charset="-128"/>
            </a:endParaRPr>
          </a:p>
          <a:p>
            <a:pPr>
              <a:buNone/>
            </a:pPr>
            <a:endParaRPr lang="nb-NO" sz="2200" u="sng" dirty="0" smtClean="0">
              <a:ea typeface="ＭＳ Ｐゴシック" pitchFamily="34" charset="-128"/>
            </a:endParaRPr>
          </a:p>
          <a:p>
            <a:pPr>
              <a:buNone/>
            </a:pPr>
            <a:r>
              <a:rPr lang="nb-NO" sz="2200" dirty="0" smtClean="0">
                <a:ea typeface="ＭＳ Ｐゴシック" pitchFamily="34" charset="-128"/>
              </a:rPr>
              <a:t>Om Realfagstermer: </a:t>
            </a:r>
          </a:p>
          <a:p>
            <a:pPr>
              <a:buNone/>
            </a:pPr>
            <a:r>
              <a:rPr lang="nb-NO" sz="1800" dirty="0">
                <a:ea typeface="ＭＳ Ｐゴシック" pitchFamily="34" charset="-128"/>
                <a:hlinkClick r:id="rId3"/>
              </a:rPr>
              <a:t>http://</a:t>
            </a:r>
            <a:r>
              <a:rPr lang="nb-NO" sz="1800" dirty="0" smtClean="0">
                <a:ea typeface="ＭＳ Ｐゴシック" pitchFamily="34" charset="-128"/>
                <a:hlinkClick r:id="rId3"/>
              </a:rPr>
              <a:t>www.ub.uio.no/om/prosjekter/emneordprosjekt/index.html</a:t>
            </a:r>
            <a:endParaRPr lang="nb-NO" sz="1800" dirty="0" smtClean="0">
              <a:ea typeface="ＭＳ Ｐゴシック" pitchFamily="34" charset="-128"/>
            </a:endParaRPr>
          </a:p>
          <a:p>
            <a:pPr>
              <a:buNone/>
            </a:pPr>
            <a:endParaRPr lang="nb-NO" sz="2000" dirty="0">
              <a:ea typeface="ＭＳ Ｐゴシック" pitchFamily="34" charset="-128"/>
            </a:endParaRPr>
          </a:p>
          <a:p>
            <a:pPr>
              <a:buNone/>
            </a:pPr>
            <a:r>
              <a:rPr lang="nb-NO" sz="2000" dirty="0" smtClean="0">
                <a:ea typeface="ＭＳ Ｐゴシック" pitchFamily="34" charset="-128"/>
              </a:rPr>
              <a:t>Om prosjektet: </a:t>
            </a:r>
          </a:p>
          <a:p>
            <a:pPr>
              <a:buNone/>
            </a:pPr>
            <a:r>
              <a:rPr lang="nb-NO" sz="1800" dirty="0">
                <a:ea typeface="ＭＳ Ｐゴシック" pitchFamily="34" charset="-128"/>
                <a:hlinkClick r:id="rId4"/>
              </a:rPr>
              <a:t>http://</a:t>
            </a:r>
            <a:r>
              <a:rPr lang="nb-NO" sz="1800" dirty="0" smtClean="0">
                <a:ea typeface="ＭＳ Ｐゴシック" pitchFamily="34" charset="-128"/>
                <a:hlinkClick r:id="rId4"/>
              </a:rPr>
              <a:t>www.ub.uio.no/om/prosjekter/realfagstermer-tekord/index.html</a:t>
            </a:r>
            <a:endParaRPr lang="nb-NO" sz="1800" dirty="0" smtClean="0">
              <a:ea typeface="ＭＳ Ｐゴシック" pitchFamily="34" charset="-128"/>
            </a:endParaRPr>
          </a:p>
          <a:p>
            <a:pPr>
              <a:buNone/>
            </a:pPr>
            <a:endParaRPr lang="nb-NO" sz="2200" dirty="0" smtClean="0">
              <a:ea typeface="ＭＳ Ｐゴシック" pitchFamily="34" charset="-128"/>
            </a:endParaRPr>
          </a:p>
          <a:p>
            <a:pPr>
              <a:buNone/>
            </a:pPr>
            <a:r>
              <a:rPr lang="nb-NO" sz="2200" dirty="0" smtClean="0">
                <a:ea typeface="ＭＳ Ｐゴシック" pitchFamily="34" charset="-128"/>
              </a:rPr>
              <a:t>Kontakt oss: </a:t>
            </a:r>
          </a:p>
          <a:p>
            <a:pPr>
              <a:buNone/>
            </a:pPr>
            <a:r>
              <a:rPr lang="nb-NO" sz="2200" dirty="0" smtClean="0">
                <a:ea typeface="ＭＳ Ｐゴシック" pitchFamily="34" charset="-128"/>
                <a:hlinkClick r:id="rId5"/>
              </a:rPr>
              <a:t>ureal-emnered@ub.uio.no</a:t>
            </a:r>
            <a:endParaRPr lang="nb-NO" sz="2200" dirty="0" smtClean="0">
              <a:ea typeface="ＭＳ Ｐゴシック" pitchFamily="34" charset="-128"/>
            </a:endParaRPr>
          </a:p>
          <a:p>
            <a:pPr>
              <a:buNone/>
            </a:pPr>
            <a:endParaRPr lang="nb-NO" sz="2200" dirty="0" smtClean="0">
              <a:ea typeface="ＭＳ Ｐゴシック" pitchFamily="34" charset="-128"/>
            </a:endParaRPr>
          </a:p>
        </p:txBody>
      </p:sp>
    </p:spTree>
    <p:extLst>
      <p:ext uri="{BB962C8B-B14F-4D97-AF65-F5344CB8AC3E}">
        <p14:creationId xmlns:p14="http://schemas.microsoft.com/office/powerpoint/2010/main" xmlns="" val="3457016485"/>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KORG2013">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KORG2013</Template>
  <TotalTime>1111</TotalTime>
  <Words>1368</Words>
  <Application>Microsoft Office PowerPoint</Application>
  <PresentationFormat>On-screen Show (4:3)</PresentationFormat>
  <Paragraphs>240</Paragraphs>
  <Slides>19</Slides>
  <Notes>17</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KORG2013</vt:lpstr>
      <vt:lpstr>Merutnyttelse av emne- og klassifikasjonsdata  </vt:lpstr>
      <vt:lpstr>Slide 3</vt:lpstr>
      <vt:lpstr>Slide 4</vt:lpstr>
      <vt:lpstr>Slide 5</vt:lpstr>
      <vt:lpstr>Gode grunner til å bygge broer mellom TEKORD (TO) og Realfagstermer (RT) </vt:lpstr>
      <vt:lpstr>Slide 7</vt:lpstr>
      <vt:lpstr>Sammenlikning av TERMER </vt:lpstr>
      <vt:lpstr>Eks. ExactMatch (&gt; 95% likhet)</vt:lpstr>
      <vt:lpstr>Eks. NearMatches (90-95% likhet)</vt:lpstr>
      <vt:lpstr>Hva fikk vi ut av dette?</vt:lpstr>
      <vt:lpstr>Kan vi tilføre hverandre synonymer?   </vt:lpstr>
      <vt:lpstr>Kan vi tilføre hverandre synonymer?   </vt:lpstr>
      <vt:lpstr>Kan vi tilføre hverandre synonymer?</vt:lpstr>
      <vt:lpstr>SPRÅK: 432 engelske termer fra RT til TO</vt:lpstr>
      <vt:lpstr>DBpedia i verktøykassa</vt:lpstr>
      <vt:lpstr>Slide 17</vt:lpstr>
      <vt:lpstr>Videre arbeid</vt:lpstr>
      <vt:lpstr>Slide 19</vt:lpstr>
      <vt:lpstr>Takk for oss!</vt:lpstr>
    </vt:vector>
  </TitlesOfParts>
  <Company>Universitetet i Oslo</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Merutnyttelse av emne- og klassifikasjonsdata  </dc:title>
  <dc:creator>Mari Lundevall</dc:creator>
  <cp:lastModifiedBy>malundev</cp:lastModifiedBy>
  <cp:revision>118</cp:revision>
  <dcterms:created xsi:type="dcterms:W3CDTF">2013-01-24T09:21:57Z</dcterms:created>
  <dcterms:modified xsi:type="dcterms:W3CDTF">2013-06-03T11:10:34Z</dcterms:modified>
</cp:coreProperties>
</file>