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4"/>
  </p:notesMasterIdLst>
  <p:sldIdLst>
    <p:sldId id="262" r:id="rId2"/>
    <p:sldId id="277" r:id="rId3"/>
    <p:sldId id="390" r:id="rId4"/>
    <p:sldId id="389" r:id="rId5"/>
    <p:sldId id="388" r:id="rId6"/>
    <p:sldId id="282" r:id="rId7"/>
    <p:sldId id="378" r:id="rId8"/>
    <p:sldId id="304" r:id="rId9"/>
    <p:sldId id="303" r:id="rId10"/>
    <p:sldId id="302" r:id="rId11"/>
    <p:sldId id="297" r:id="rId12"/>
    <p:sldId id="423" r:id="rId13"/>
    <p:sldId id="410" r:id="rId14"/>
    <p:sldId id="422" r:id="rId15"/>
    <p:sldId id="431" r:id="rId16"/>
    <p:sldId id="409" r:id="rId17"/>
    <p:sldId id="396" r:id="rId18"/>
    <p:sldId id="381" r:id="rId19"/>
    <p:sldId id="397" r:id="rId20"/>
    <p:sldId id="398" r:id="rId21"/>
    <p:sldId id="419" r:id="rId22"/>
    <p:sldId id="437" r:id="rId23"/>
    <p:sldId id="418" r:id="rId24"/>
    <p:sldId id="395" r:id="rId25"/>
    <p:sldId id="436" r:id="rId26"/>
    <p:sldId id="435" r:id="rId27"/>
    <p:sldId id="434" r:id="rId28"/>
    <p:sldId id="433" r:id="rId29"/>
    <p:sldId id="341" r:id="rId30"/>
    <p:sldId id="346" r:id="rId31"/>
    <p:sldId id="347" r:id="rId32"/>
    <p:sldId id="348" r:id="rId33"/>
    <p:sldId id="430" r:id="rId34"/>
    <p:sldId id="429" r:id="rId35"/>
    <p:sldId id="366" r:id="rId36"/>
    <p:sldId id="365" r:id="rId37"/>
    <p:sldId id="290" r:id="rId38"/>
    <p:sldId id="354" r:id="rId39"/>
    <p:sldId id="356" r:id="rId40"/>
    <p:sldId id="425" r:id="rId41"/>
    <p:sldId id="424" r:id="rId42"/>
    <p:sldId id="357" r:id="rId43"/>
    <p:sldId id="358" r:id="rId44"/>
    <p:sldId id="417" r:id="rId45"/>
    <p:sldId id="368" r:id="rId46"/>
    <p:sldId id="367" r:id="rId47"/>
    <p:sldId id="416" r:id="rId48"/>
    <p:sldId id="370" r:id="rId49"/>
    <p:sldId id="369" r:id="rId50"/>
    <p:sldId id="294" r:id="rId51"/>
    <p:sldId id="372" r:id="rId52"/>
    <p:sldId id="371" r:id="rId53"/>
    <p:sldId id="293" r:id="rId54"/>
    <p:sldId id="360" r:id="rId55"/>
    <p:sldId id="373" r:id="rId56"/>
    <p:sldId id="375" r:id="rId57"/>
    <p:sldId id="374" r:id="rId58"/>
    <p:sldId id="359" r:id="rId59"/>
    <p:sldId id="415" r:id="rId60"/>
    <p:sldId id="414" r:id="rId61"/>
    <p:sldId id="413" r:id="rId62"/>
    <p:sldId id="412" r:id="rId63"/>
    <p:sldId id="411" r:id="rId64"/>
    <p:sldId id="427" r:id="rId65"/>
    <p:sldId id="426" r:id="rId66"/>
    <p:sldId id="428" r:id="rId67"/>
    <p:sldId id="421" r:id="rId68"/>
    <p:sldId id="377" r:id="rId69"/>
    <p:sldId id="376" r:id="rId70"/>
    <p:sldId id="288" r:id="rId71"/>
    <p:sldId id="406" r:id="rId72"/>
    <p:sldId id="402" r:id="rId7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30A5DDD8-FDFA-4408-A2CB-9CF41C8F633C}">
          <p14:sldIdLst>
            <p14:sldId id="262"/>
          </p14:sldIdLst>
        </p14:section>
        <p14:section name="Inndeling uten navn" id="{92818FFC-8734-45FA-927B-0AA871B6B7B7}">
          <p14:sldIdLst>
            <p14:sldId id="277"/>
            <p14:sldId id="390"/>
            <p14:sldId id="389"/>
            <p14:sldId id="388"/>
            <p14:sldId id="282"/>
            <p14:sldId id="378"/>
            <p14:sldId id="304"/>
            <p14:sldId id="303"/>
            <p14:sldId id="302"/>
            <p14:sldId id="297"/>
            <p14:sldId id="423"/>
            <p14:sldId id="410"/>
            <p14:sldId id="422"/>
            <p14:sldId id="431"/>
            <p14:sldId id="409"/>
            <p14:sldId id="396"/>
            <p14:sldId id="381"/>
            <p14:sldId id="397"/>
            <p14:sldId id="398"/>
            <p14:sldId id="419"/>
            <p14:sldId id="437"/>
            <p14:sldId id="418"/>
            <p14:sldId id="395"/>
            <p14:sldId id="436"/>
            <p14:sldId id="435"/>
            <p14:sldId id="434"/>
            <p14:sldId id="433"/>
            <p14:sldId id="341"/>
            <p14:sldId id="346"/>
            <p14:sldId id="347"/>
            <p14:sldId id="348"/>
            <p14:sldId id="430"/>
            <p14:sldId id="429"/>
            <p14:sldId id="366"/>
            <p14:sldId id="365"/>
            <p14:sldId id="290"/>
            <p14:sldId id="354"/>
            <p14:sldId id="356"/>
            <p14:sldId id="425"/>
            <p14:sldId id="424"/>
            <p14:sldId id="357"/>
            <p14:sldId id="358"/>
            <p14:sldId id="417"/>
            <p14:sldId id="368"/>
            <p14:sldId id="367"/>
            <p14:sldId id="416"/>
            <p14:sldId id="370"/>
            <p14:sldId id="369"/>
            <p14:sldId id="294"/>
            <p14:sldId id="372"/>
            <p14:sldId id="371"/>
            <p14:sldId id="293"/>
            <p14:sldId id="360"/>
            <p14:sldId id="373"/>
            <p14:sldId id="375"/>
            <p14:sldId id="374"/>
            <p14:sldId id="359"/>
            <p14:sldId id="415"/>
            <p14:sldId id="414"/>
            <p14:sldId id="413"/>
            <p14:sldId id="412"/>
            <p14:sldId id="411"/>
            <p14:sldId id="427"/>
            <p14:sldId id="426"/>
            <p14:sldId id="428"/>
            <p14:sldId id="421"/>
            <p14:sldId id="377"/>
            <p14:sldId id="376"/>
            <p14:sldId id="288"/>
            <p14:sldId id="406"/>
            <p14:sldId id="4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A53"/>
    <a:srgbClr val="D7DFDD"/>
    <a:srgbClr val="C8D2D0"/>
    <a:srgbClr val="99B9BF"/>
    <a:srgbClr val="E5EAE9"/>
    <a:srgbClr val="57757A"/>
    <a:srgbClr val="FFE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3584" autoAdjust="0"/>
  </p:normalViewPr>
  <p:slideViewPr>
    <p:cSldViewPr showGuides="1">
      <p:cViewPr varScale="1">
        <p:scale>
          <a:sx n="124" d="100"/>
          <a:sy n="124" d="100"/>
        </p:scale>
        <p:origin x="1284" y="102"/>
      </p:cViewPr>
      <p:guideLst>
        <p:guide orient="horz" pos="2160"/>
        <p:guide pos="2880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56463944"/>
        <c:axId val="156464336"/>
      </c:barChart>
      <c:catAx>
        <c:axId val="1564639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6464336"/>
        <c:crosses val="autoZero"/>
        <c:auto val="1"/>
        <c:lblAlgn val="ctr"/>
        <c:lblOffset val="100"/>
        <c:noMultiLvlLbl val="0"/>
      </c:catAx>
      <c:valAx>
        <c:axId val="1564643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6463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57097952"/>
        <c:axId val="157098344"/>
      </c:barChart>
      <c:catAx>
        <c:axId val="1570979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098344"/>
        <c:crosses val="autoZero"/>
        <c:auto val="1"/>
        <c:lblAlgn val="ctr"/>
        <c:lblOffset val="100"/>
        <c:noMultiLvlLbl val="0"/>
      </c:catAx>
      <c:valAx>
        <c:axId val="1570983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709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57099128"/>
        <c:axId val="157099520"/>
      </c:barChart>
      <c:catAx>
        <c:axId val="1570991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099520"/>
        <c:crosses val="autoZero"/>
        <c:auto val="1"/>
        <c:lblAlgn val="ctr"/>
        <c:lblOffset val="100"/>
        <c:noMultiLvlLbl val="0"/>
      </c:catAx>
      <c:valAx>
        <c:axId val="15709952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7099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nb-NO" smtClean="0"/>
              <a:t>Andel ferdig</a:t>
            </a:r>
            <a:r>
              <a:rPr lang="nb-NO" baseline="0" smtClean="0"/>
              <a:t> mappede begreper</a:t>
            </a:r>
            <a:endParaRPr lang="nb-N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'Ark1'!$A$1:$A$2</c:f>
              <c:numCache>
                <c:formatCode>0%</c:formatCode>
                <c:ptCount val="2"/>
                <c:pt idx="0">
                  <c:v>0.38</c:v>
                </c:pt>
                <c:pt idx="1">
                  <c:v>0.2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57100304"/>
        <c:axId val="157100696"/>
      </c:barChart>
      <c:catAx>
        <c:axId val="1571003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7100696"/>
        <c:crosses val="autoZero"/>
        <c:auto val="1"/>
        <c:lblAlgn val="ctr"/>
        <c:lblOffset val="100"/>
        <c:noMultiLvlLbl val="0"/>
      </c:catAx>
      <c:valAx>
        <c:axId val="1571006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710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474A5-AC0E-4831-AE6B-ACCF7246A344}" type="datetimeFigureOut">
              <a:rPr lang="nb-NO" smtClean="0"/>
              <a:t>12.12.2016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BE6425-4994-4411-B381-843994BBA5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8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373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149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154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746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4028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4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054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8395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940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6924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9475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7824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230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smtClean="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E6425-4994-4411-B381-843994BBA515}" type="slidenum">
              <a:rPr lang="nb-NO" smtClean="0"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653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04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883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31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39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208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201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3330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841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25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325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09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575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screen">
            <a:alphaModFix amt="1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674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7757A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4CA57-421E-48FE-96DB-35000F64A2D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9" y="180689"/>
            <a:ext cx="2124514" cy="1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5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uio.no/for-ansatte/enhetssider/ub/prosjekter/mapping-mot-webdewey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uio.no/om/strategi-plan-rapport/et-universitetsbibliotek-for-fremtiden-2015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ccmapperno.pansoft.de/login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2"/>
            <a:ext cx="9144000" cy="685585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01216" y="2739916"/>
            <a:ext cx="4641775" cy="936104"/>
          </a:xfrm>
        </p:spPr>
        <p:txBody>
          <a:bodyPr>
            <a:noAutofit/>
          </a:bodyPr>
          <a:lstStyle/>
          <a:p>
            <a:pPr algn="l"/>
            <a:r>
              <a:rPr lang="nb-NO" sz="3800" b="1" dirty="0" smtClean="0">
                <a:solidFill>
                  <a:srgbClr val="57757A"/>
                </a:solidFill>
              </a:rPr>
              <a:t>Hvorfor</a:t>
            </a:r>
            <a:r>
              <a:rPr lang="en-GB" sz="3800" b="1" dirty="0" smtClean="0">
                <a:solidFill>
                  <a:srgbClr val="57757A"/>
                </a:solidFill>
              </a:rPr>
              <a:t> mapper vi?</a:t>
            </a:r>
            <a:endParaRPr lang="en-GB" sz="3800" b="1" dirty="0">
              <a:solidFill>
                <a:srgbClr val="99B9BF"/>
              </a:solidFill>
            </a:endParaRPr>
          </a:p>
        </p:txBody>
      </p:sp>
      <p:sp>
        <p:nvSpPr>
          <p:cNvPr id="7" name="Tittel 1"/>
          <p:cNvSpPr txBox="1">
            <a:spLocks/>
          </p:cNvSpPr>
          <p:nvPr/>
        </p:nvSpPr>
        <p:spPr>
          <a:xfrm>
            <a:off x="601216" y="4869160"/>
            <a:ext cx="54109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" b="1" dirty="0" smtClean="0">
                <a:solidFill>
                  <a:srgbClr val="57757A"/>
                </a:solidFill>
              </a:rPr>
              <a:t>Mapping mot </a:t>
            </a:r>
            <a:r>
              <a:rPr lang="en-GB" sz="1100" b="1" dirty="0" err="1" smtClean="0">
                <a:solidFill>
                  <a:srgbClr val="57757A"/>
                </a:solidFill>
              </a:rPr>
              <a:t>norsk</a:t>
            </a:r>
            <a:r>
              <a:rPr lang="en-GB" sz="1100" b="1" smtClean="0">
                <a:solidFill>
                  <a:srgbClr val="57757A"/>
                </a:solidFill>
              </a:rPr>
              <a:t> </a:t>
            </a:r>
            <a:r>
              <a:rPr lang="en-GB" sz="1100" b="1" err="1" smtClean="0">
                <a:solidFill>
                  <a:srgbClr val="57757A"/>
                </a:solidFill>
              </a:rPr>
              <a:t>WebDewey</a:t>
            </a:r>
            <a:endParaRPr lang="en-GB" sz="1100" b="1">
              <a:solidFill>
                <a:srgbClr val="57757A"/>
              </a:solidFill>
            </a:endParaRPr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>
            <a:off x="601216" y="3501008"/>
            <a:ext cx="4546848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GB" sz="2000" b="1" err="1" smtClean="0">
                <a:solidFill>
                  <a:srgbClr val="99B9BF"/>
                </a:solidFill>
              </a:rPr>
              <a:t>Forankring</a:t>
            </a:r>
            <a:r>
              <a:rPr lang="en-GB" sz="2000" b="1" smtClean="0">
                <a:solidFill>
                  <a:srgbClr val="99B9BF"/>
                </a:solidFill>
              </a:rPr>
              <a:t> </a:t>
            </a:r>
            <a:r>
              <a:rPr lang="en-GB" sz="2000" b="1" err="1" smtClean="0">
                <a:solidFill>
                  <a:srgbClr val="99B9BF"/>
                </a:solidFill>
              </a:rPr>
              <a:t>av</a:t>
            </a:r>
            <a:r>
              <a:rPr lang="en-GB" sz="2000" b="1" smtClean="0">
                <a:solidFill>
                  <a:srgbClr val="99B9BF"/>
                </a:solidFill>
              </a:rPr>
              <a:t> </a:t>
            </a:r>
            <a:r>
              <a:rPr lang="en-GB" sz="2000" b="1" err="1" smtClean="0">
                <a:solidFill>
                  <a:srgbClr val="99B9BF"/>
                </a:solidFill>
              </a:rPr>
              <a:t>mappingprosjektet</a:t>
            </a:r>
            <a:endParaRPr lang="en-GB" sz="2000" b="1" smtClean="0">
              <a:solidFill>
                <a:srgbClr val="99B9BF"/>
              </a:solidFill>
            </a:endParaRPr>
          </a:p>
          <a:p>
            <a:pPr algn="l">
              <a:spcBef>
                <a:spcPts val="1000"/>
              </a:spcBef>
            </a:pPr>
            <a:r>
              <a:rPr lang="en-GB" sz="1400" b="1">
                <a:solidFill>
                  <a:srgbClr val="99B9BF"/>
                </a:solidFill>
              </a:rPr>
              <a:t>Grete </a:t>
            </a:r>
            <a:r>
              <a:rPr lang="en-GB" sz="1400" b="1" err="1" smtClean="0">
                <a:solidFill>
                  <a:srgbClr val="99B9BF"/>
                </a:solidFill>
              </a:rPr>
              <a:t>Seland</a:t>
            </a:r>
            <a:r>
              <a:rPr lang="en-GB" sz="1400" b="1" smtClean="0">
                <a:solidFill>
                  <a:srgbClr val="99B9BF"/>
                </a:solidFill>
              </a:rPr>
              <a:t>, </a:t>
            </a:r>
            <a:r>
              <a:rPr lang="en-GB" sz="1400" b="1" err="1">
                <a:solidFill>
                  <a:srgbClr val="99B9BF"/>
                </a:solidFill>
              </a:rPr>
              <a:t>HumSam</a:t>
            </a:r>
            <a:r>
              <a:rPr lang="en-GB" sz="1400" b="1">
                <a:solidFill>
                  <a:srgbClr val="99B9BF"/>
                </a:solidFill>
              </a:rPr>
              <a:t> </a:t>
            </a:r>
            <a:r>
              <a:rPr lang="en-GB" sz="1400" b="1" err="1" smtClean="0">
                <a:solidFill>
                  <a:srgbClr val="99B9BF"/>
                </a:solidFill>
              </a:rPr>
              <a:t>personalmøte</a:t>
            </a:r>
            <a:r>
              <a:rPr lang="en-GB" sz="1400" b="1" smtClean="0">
                <a:solidFill>
                  <a:srgbClr val="99B9BF"/>
                </a:solidFill>
              </a:rPr>
              <a:t> 12. des. 2016</a:t>
            </a:r>
            <a:endParaRPr lang="en-GB" sz="1400" b="1">
              <a:solidFill>
                <a:srgbClr val="99B9BF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8" y="5805360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44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>
                <a:solidFill>
                  <a:srgbClr val="F89A53"/>
                </a:solidFill>
              </a:rPr>
              <a:t>Hva</a:t>
            </a:r>
            <a:r>
              <a:rPr lang="en-GB" sz="2500" dirty="0"/>
              <a:t> er mapping?</a:t>
            </a:r>
            <a:br>
              <a:rPr lang="en-GB" sz="2500" dirty="0"/>
            </a:br>
            <a:endParaRPr lang="en-GB" sz="2500" dirty="0"/>
          </a:p>
          <a:p>
            <a:pPr marL="0" indent="0">
              <a:buNone/>
            </a:pPr>
            <a:r>
              <a:rPr lang="en-GB" sz="2500" dirty="0" smtClean="0"/>
              <a:t/>
            </a:r>
            <a:br>
              <a:rPr lang="en-GB" sz="2500" dirty="0" smtClean="0"/>
            </a:br>
            <a:endParaRPr lang="en-GB" sz="2500" dirty="0" smtClean="0"/>
          </a:p>
          <a:p>
            <a:pPr marL="0" indent="0">
              <a:buNone/>
            </a:pPr>
            <a:r>
              <a:rPr lang="en-GB" sz="2500" dirty="0" smtClean="0"/>
              <a:t/>
            </a:r>
            <a:br>
              <a:rPr lang="en-GB" sz="2500" dirty="0" smtClean="0"/>
            </a:br>
            <a:endParaRPr lang="en-GB" sz="2500" dirty="0" smtClean="0"/>
          </a:p>
          <a:p>
            <a:endParaRPr lang="en-GB" sz="2500" dirty="0"/>
          </a:p>
          <a:p>
            <a:pPr marL="0" indent="0">
              <a:buNone/>
            </a:pPr>
            <a:endParaRPr lang="en-GB" sz="2500" dirty="0" smtClean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1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Hva er mapping?</a:t>
            </a:r>
            <a:br>
              <a:rPr lang="en-GB" sz="2500" dirty="0"/>
            </a:br>
            <a:endParaRPr lang="en-GB" sz="2500" dirty="0"/>
          </a:p>
          <a:p>
            <a:r>
              <a:rPr lang="en-GB" sz="2500" dirty="0" smtClean="0">
                <a:solidFill>
                  <a:srgbClr val="F89A53"/>
                </a:solidFill>
              </a:rPr>
              <a:t>Hvorfor</a:t>
            </a:r>
            <a:r>
              <a:rPr lang="en-GB" sz="2500" dirty="0" smtClean="0"/>
              <a:t> mapper vi?</a:t>
            </a:r>
            <a:br>
              <a:rPr lang="en-GB" sz="2500" dirty="0" smtClean="0"/>
            </a:br>
            <a:endParaRPr lang="en-GB" sz="2500" dirty="0" smtClean="0"/>
          </a:p>
          <a:p>
            <a:pPr marL="0" indent="0">
              <a:buNone/>
            </a:pPr>
            <a:r>
              <a:rPr lang="en-GB" sz="2500" dirty="0" smtClean="0"/>
              <a:t/>
            </a:r>
            <a:br>
              <a:rPr lang="en-GB" sz="2500" dirty="0" smtClean="0"/>
            </a:br>
            <a:endParaRPr lang="en-GB" sz="2500" dirty="0" smtClean="0"/>
          </a:p>
          <a:p>
            <a:endParaRPr lang="en-GB" sz="2500" dirty="0"/>
          </a:p>
          <a:p>
            <a:pPr marL="0" indent="0">
              <a:buNone/>
            </a:pPr>
            <a:endParaRPr lang="en-GB" sz="2500" dirty="0" smtClean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1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Hva er mapping?</a:t>
            </a:r>
            <a:br>
              <a:rPr lang="en-GB" sz="2500" dirty="0"/>
            </a:br>
            <a:endParaRPr lang="en-GB" sz="2500" dirty="0"/>
          </a:p>
          <a:p>
            <a:r>
              <a:rPr lang="en-GB" sz="2500" dirty="0" smtClean="0"/>
              <a:t>Hvorfor mapper vi?</a:t>
            </a:r>
            <a:br>
              <a:rPr lang="en-GB" sz="2500" dirty="0" smtClean="0"/>
            </a:br>
            <a:endParaRPr lang="en-GB" sz="2500" dirty="0" smtClean="0"/>
          </a:p>
          <a:p>
            <a:r>
              <a:rPr lang="en-GB" sz="2500" dirty="0">
                <a:solidFill>
                  <a:srgbClr val="F89A53"/>
                </a:solidFill>
              </a:rPr>
              <a:t>Hvordan</a:t>
            </a:r>
            <a:r>
              <a:rPr lang="en-GB" sz="2500" dirty="0"/>
              <a:t> ma</a:t>
            </a:r>
            <a:r>
              <a:rPr lang="en-GB" sz="2500" dirty="0" smtClean="0"/>
              <a:t>pper vi?</a:t>
            </a:r>
            <a:br>
              <a:rPr lang="en-GB" sz="2500" dirty="0" smtClean="0"/>
            </a:br>
            <a:endParaRPr lang="en-GB" sz="2500" dirty="0" smtClean="0"/>
          </a:p>
          <a:p>
            <a:endParaRPr lang="en-GB" sz="2500" dirty="0"/>
          </a:p>
          <a:p>
            <a:pPr marL="0" indent="0">
              <a:buNone/>
            </a:pPr>
            <a:endParaRPr lang="en-GB" sz="2500" dirty="0" smtClean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dirty="0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 dirty="0">
              <a:solidFill>
                <a:srgbClr val="57757A"/>
              </a:solidFill>
            </a:endParaRPr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 err="1"/>
              <a:t>Hva</a:t>
            </a:r>
            <a:r>
              <a:rPr lang="en-GB" sz="2500"/>
              <a:t> </a:t>
            </a:r>
            <a:r>
              <a:rPr lang="en-GB" sz="2500" err="1"/>
              <a:t>er</a:t>
            </a:r>
            <a:r>
              <a:rPr lang="en-GB" sz="2500"/>
              <a:t> mapping?</a:t>
            </a:r>
            <a:br>
              <a:rPr lang="en-GB" sz="2500"/>
            </a:br>
            <a:endParaRPr lang="en-GB" sz="2500"/>
          </a:p>
          <a:p>
            <a:r>
              <a:rPr lang="en-GB" sz="2500" err="1" smtClean="0"/>
              <a:t>Hvorfor</a:t>
            </a:r>
            <a:r>
              <a:rPr lang="en-GB" sz="2500" smtClean="0"/>
              <a:t> mapper vi?</a:t>
            </a:r>
            <a:br>
              <a:rPr lang="en-GB" sz="2500" smtClean="0"/>
            </a:br>
            <a:endParaRPr lang="en-GB" sz="2500" smtClean="0"/>
          </a:p>
          <a:p>
            <a:r>
              <a:rPr lang="en-GB" sz="2500" err="1"/>
              <a:t>Hvordan</a:t>
            </a:r>
            <a:r>
              <a:rPr lang="en-GB" sz="2500"/>
              <a:t> ma</a:t>
            </a:r>
            <a:r>
              <a:rPr lang="en-GB" sz="2500" smtClean="0"/>
              <a:t>pper vi?</a:t>
            </a:r>
            <a:br>
              <a:rPr lang="en-GB" sz="2500" smtClean="0"/>
            </a:br>
            <a:endParaRPr lang="en-GB" sz="2500" smtClean="0"/>
          </a:p>
          <a:p>
            <a:r>
              <a:rPr lang="en-GB" sz="2500" dirty="0" err="1" smtClean="0"/>
              <a:t>Prosjektet</a:t>
            </a:r>
            <a:r>
              <a:rPr lang="en-GB" sz="2500" smtClean="0"/>
              <a:t> er finansiert av Nasjonalbiblioteket</a:t>
            </a:r>
            <a:endParaRPr lang="en-GB" sz="2500"/>
          </a:p>
          <a:p>
            <a:r>
              <a:rPr lang="en-GB" sz="2500"/>
              <a:t>Les </a:t>
            </a:r>
            <a:r>
              <a:rPr lang="en-GB" sz="2500" smtClean="0"/>
              <a:t>mer i brosjyren, styringsdokumentet </a:t>
            </a:r>
            <a:r>
              <a:rPr lang="en-GB" sz="2500"/>
              <a:t>og </a:t>
            </a:r>
            <a:r>
              <a:rPr lang="en-GB" sz="2500" smtClean="0"/>
              <a:t/>
            </a:r>
            <a:br>
              <a:rPr lang="en-GB" sz="2500" smtClean="0"/>
            </a:br>
            <a:r>
              <a:rPr lang="en-GB" sz="2500"/>
              <a:t>tidligere presentasjoner på prosjektsiden: </a:t>
            </a:r>
            <a:br>
              <a:rPr lang="en-GB" sz="2500"/>
            </a:br>
            <a:r>
              <a:rPr lang="nb-NO" sz="2400" smtClean="0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ub.uio.no/om/prosjekter</a:t>
            </a:r>
            <a:endParaRPr lang="nb-NO" sz="2800">
              <a:solidFill>
                <a:srgbClr val="F89A53"/>
              </a:solidFill>
            </a:endParaRPr>
          </a:p>
          <a:p>
            <a:endParaRPr lang="en-GB" sz="2500">
              <a:solidFill>
                <a:srgbClr val="F89A53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060848"/>
            <a:ext cx="4104456" cy="126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</a:t>
            </a:r>
            <a:r>
              <a:rPr lang="nb-NO" sz="2000" err="1" smtClean="0"/>
              <a:t>mapping</a:t>
            </a:r>
            <a:r>
              <a:rPr lang="nb-NO" sz="2000" smtClean="0"/>
              <a:t>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</a:t>
            </a:r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620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00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89644"/>
            <a:ext cx="4464496" cy="3240360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133417463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89644"/>
            <a:ext cx="4464496" cy="3240360"/>
          </a:xfrm>
          <a:prstGeom prst="flowChartAlternateProcess">
            <a:avLst/>
          </a:prstGeom>
        </p:spPr>
      </p:pic>
      <p:sp>
        <p:nvSpPr>
          <p:cNvPr id="9" name="Avrundet rektangel 8"/>
          <p:cNvSpPr/>
          <p:nvPr/>
        </p:nvSpPr>
        <p:spPr>
          <a:xfrm>
            <a:off x="611560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vrundet rektangel 9"/>
          <p:cNvSpPr/>
          <p:nvPr/>
        </p:nvSpPr>
        <p:spPr>
          <a:xfrm>
            <a:off x="6980312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kstSylinder 10"/>
          <p:cNvSpPr txBox="1"/>
          <p:nvPr/>
        </p:nvSpPr>
        <p:spPr>
          <a:xfrm>
            <a:off x="755576" y="328002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Humord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og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Realfags</a:t>
            </a:r>
            <a:r>
              <a:rPr lang="en-GB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termer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128284" y="3556256"/>
            <a:ext cx="1436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</a:t>
            </a: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WebDewey</a:t>
            </a:r>
          </a:p>
        </p:txBody>
      </p:sp>
    </p:spTree>
    <p:extLst>
      <p:ext uri="{BB962C8B-B14F-4D97-AF65-F5344CB8AC3E}">
        <p14:creationId xmlns:p14="http://schemas.microsoft.com/office/powerpoint/2010/main" val="279801242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101344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smtClean="0"/>
              <a:t>	Mapping </a:t>
            </a:r>
            <a:r>
              <a:rPr lang="nb-NO" sz="2000"/>
              <a:t>vil si </a:t>
            </a:r>
            <a:r>
              <a:rPr lang="nb-NO" sz="2000" smtClean="0"/>
              <a:t>å </a:t>
            </a:r>
            <a:r>
              <a:rPr lang="nb-NO" sz="2000"/>
              <a:t>etablere relasjoner </a:t>
            </a:r>
            <a:r>
              <a:rPr lang="nb-NO" sz="2000" smtClean="0"/>
              <a:t/>
            </a:r>
            <a:br>
              <a:rPr lang="nb-NO" sz="2000" smtClean="0"/>
            </a:br>
            <a:r>
              <a:rPr lang="nb-NO" sz="2000" smtClean="0"/>
              <a:t>	mellom </a:t>
            </a:r>
            <a:r>
              <a:rPr lang="nb-NO" sz="2000"/>
              <a:t>begreper </a:t>
            </a:r>
            <a:r>
              <a:rPr lang="nb-NO" sz="2000" smtClean="0"/>
              <a:t>i to </a:t>
            </a:r>
            <a:r>
              <a:rPr lang="nb-NO" sz="2000"/>
              <a:t>ulike vokabularer</a:t>
            </a:r>
          </a:p>
          <a:p>
            <a:endParaRPr lang="nb-NO" sz="2400" smtClean="0"/>
          </a:p>
          <a:p>
            <a:endParaRPr lang="nb-NO" sz="24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Hvordan</a:t>
            </a:r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89644"/>
            <a:ext cx="4464496" cy="3240360"/>
          </a:xfrm>
          <a:prstGeom prst="flowChartAlternateProcess">
            <a:avLst/>
          </a:prstGeom>
        </p:spPr>
      </p:pic>
      <p:sp>
        <p:nvSpPr>
          <p:cNvPr id="8" name="Content Placeholder 8"/>
          <p:cNvSpPr txBox="1">
            <a:spLocks/>
          </p:cNvSpPr>
          <p:nvPr/>
        </p:nvSpPr>
        <p:spPr>
          <a:xfrm>
            <a:off x="1223628" y="5499796"/>
            <a:ext cx="6696744" cy="761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000" smtClean="0"/>
              <a:t>Mål for prosjektet er å mappe </a:t>
            </a:r>
            <a:r>
              <a:rPr lang="nb-NO" sz="2000" err="1" smtClean="0"/>
              <a:t>Humord</a:t>
            </a:r>
            <a:r>
              <a:rPr lang="nb-NO" sz="2000" smtClean="0"/>
              <a:t> og Realfagstermer</a:t>
            </a:r>
            <a:br>
              <a:rPr lang="nb-NO" sz="2000" smtClean="0"/>
            </a:br>
            <a:r>
              <a:rPr lang="nb-NO" sz="2000" smtClean="0"/>
              <a:t>mot norsk </a:t>
            </a:r>
            <a:r>
              <a:rPr lang="nb-NO" sz="2000" err="1" smtClean="0"/>
              <a:t>WebDewey</a:t>
            </a:r>
            <a:endParaRPr lang="nb-NO" sz="2000" smtClean="0"/>
          </a:p>
          <a:p>
            <a:endParaRPr lang="nb-NO" smtClean="0"/>
          </a:p>
          <a:p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611560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vrundet rektangel 9"/>
          <p:cNvSpPr/>
          <p:nvPr/>
        </p:nvSpPr>
        <p:spPr>
          <a:xfrm>
            <a:off x="6980312" y="2262670"/>
            <a:ext cx="1584176" cy="3240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kstSylinder 10"/>
          <p:cNvSpPr txBox="1"/>
          <p:nvPr/>
        </p:nvSpPr>
        <p:spPr>
          <a:xfrm>
            <a:off x="755576" y="328002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Humord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og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 err="1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Realfags</a:t>
            </a:r>
            <a:r>
              <a:rPr lang="en-GB" smtClean="0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</a:t>
            </a:r>
            <a:endParaRPr lang="en-GB">
              <a:solidFill>
                <a:srgbClr val="57757A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termer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128284" y="3556256"/>
            <a:ext cx="1436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Norsk</a:t>
            </a:r>
          </a:p>
          <a:p>
            <a:r>
              <a:rPr lang="en-GB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WebDewey</a:t>
            </a:r>
          </a:p>
        </p:txBody>
      </p:sp>
    </p:spTree>
    <p:extLst>
      <p:ext uri="{BB962C8B-B14F-4D97-AF65-F5344CB8AC3E}">
        <p14:creationId xmlns:p14="http://schemas.microsoft.com/office/powerpoint/2010/main" val="377679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2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7411853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sp>
        <p:nvSpPr>
          <p:cNvPr id="12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68179460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664" y="2996952"/>
            <a:ext cx="3834000" cy="2786235"/>
          </a:xfrm>
          <a:prstGeom prst="round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5956970" y="4077072"/>
            <a:ext cx="1043682" cy="576064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kstSylinder 21"/>
          <p:cNvSpPr txBox="1"/>
          <p:nvPr/>
        </p:nvSpPr>
        <p:spPr>
          <a:xfrm>
            <a:off x="6046608" y="41804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Dewey</a:t>
            </a:r>
            <a:endParaRPr lang="en-GB"/>
          </a:p>
        </p:txBody>
      </p:sp>
      <p:sp>
        <p:nvSpPr>
          <p:cNvPr id="17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426796976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27" y="1634227"/>
            <a:ext cx="3207593" cy="2118242"/>
          </a:xfrm>
          <a:prstGeom prst="round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1792643" y="242029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 smtClean="0"/>
              <a:t>Humord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664" y="2996952"/>
            <a:ext cx="3834000" cy="2786235"/>
          </a:xfrm>
          <a:prstGeom prst="round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5956970" y="4077072"/>
            <a:ext cx="1043682" cy="576064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kstSylinder 21"/>
          <p:cNvSpPr txBox="1"/>
          <p:nvPr/>
        </p:nvSpPr>
        <p:spPr>
          <a:xfrm>
            <a:off x="6046608" y="41804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Dewey</a:t>
            </a:r>
            <a:endParaRPr lang="en-GB"/>
          </a:p>
        </p:txBody>
      </p:sp>
      <p:pic>
        <p:nvPicPr>
          <p:cNvPr id="1026" name="Picture 2" descr="Bilderesultat for 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42" y="3768436"/>
            <a:ext cx="2251057" cy="22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/>
          <p:cNvSpPr txBox="1"/>
          <p:nvPr/>
        </p:nvSpPr>
        <p:spPr>
          <a:xfrm>
            <a:off x="777973" y="3913573"/>
            <a:ext cx="18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Realfagstermer</a:t>
            </a:r>
            <a:endParaRPr lang="en-GB"/>
          </a:p>
        </p:txBody>
      </p:sp>
      <p:sp>
        <p:nvSpPr>
          <p:cNvPr id="17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33059175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27" y="1634227"/>
            <a:ext cx="3207593" cy="2118242"/>
          </a:xfrm>
          <a:prstGeom prst="round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1792643" y="242029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err="1" smtClean="0"/>
              <a:t>Humord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4714615" y="1783731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Å mappe er som å lage koblinger mellom ulike kart over </a:t>
            </a:r>
            <a:r>
              <a:rPr lang="en-GB" smtClean="0"/>
              <a:t>kunnskapsuniverset</a:t>
            </a:r>
            <a:endParaRPr lang="en-GB"/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664" y="2996952"/>
            <a:ext cx="3834000" cy="2786235"/>
          </a:xfrm>
          <a:prstGeom prst="round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5956970" y="4077072"/>
            <a:ext cx="1043682" cy="576064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kstSylinder 21"/>
          <p:cNvSpPr txBox="1"/>
          <p:nvPr/>
        </p:nvSpPr>
        <p:spPr>
          <a:xfrm>
            <a:off x="6046608" y="41804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Dewey</a:t>
            </a:r>
            <a:endParaRPr lang="en-GB"/>
          </a:p>
        </p:txBody>
      </p:sp>
      <p:pic>
        <p:nvPicPr>
          <p:cNvPr id="1026" name="Picture 2" descr="Bilderesultat for 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42" y="3768436"/>
            <a:ext cx="2251057" cy="22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Sylinder 14"/>
          <p:cNvSpPr txBox="1"/>
          <p:nvPr/>
        </p:nvSpPr>
        <p:spPr>
          <a:xfrm>
            <a:off x="777973" y="3913573"/>
            <a:ext cx="1800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Realfagstermer</a:t>
            </a:r>
            <a:endParaRPr lang="en-GB"/>
          </a:p>
        </p:txBody>
      </p:sp>
      <p:sp>
        <p:nvSpPr>
          <p:cNvPr id="16" name="Oppoverbøyd pil 15"/>
          <p:cNvSpPr/>
          <p:nvPr/>
        </p:nvSpPr>
        <p:spPr>
          <a:xfrm>
            <a:off x="2339752" y="4365103"/>
            <a:ext cx="3071566" cy="879742"/>
          </a:xfrm>
          <a:prstGeom prst="bentUpArrow">
            <a:avLst/>
          </a:prstGeom>
          <a:solidFill>
            <a:srgbClr val="FFE455"/>
          </a:solidFill>
          <a:ln>
            <a:solidFill>
              <a:srgbClr val="FFE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2891347" y="4957711"/>
            <a:ext cx="186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Solformørkelser</a:t>
            </a:r>
            <a:endParaRPr lang="nb-NO"/>
          </a:p>
        </p:txBody>
      </p:sp>
      <p:sp>
        <p:nvSpPr>
          <p:cNvPr id="20" name="Oppoverbøyd pil 19"/>
          <p:cNvSpPr/>
          <p:nvPr/>
        </p:nvSpPr>
        <p:spPr>
          <a:xfrm flipV="1">
            <a:off x="3306688" y="2991371"/>
            <a:ext cx="2650282" cy="973691"/>
          </a:xfrm>
          <a:prstGeom prst="bentUpArrow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3455876" y="2918128"/>
            <a:ext cx="186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Fraseologi</a:t>
            </a:r>
            <a:endParaRPr lang="nb-NO"/>
          </a:p>
        </p:txBody>
      </p:sp>
      <p:sp>
        <p:nvSpPr>
          <p:cNvPr id="17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03409762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4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11578595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286200" y="4010805"/>
            <a:ext cx="2448272" cy="627568"/>
          </a:xfrm>
          <a:prstGeom prst="rect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Ellipse 2"/>
          <p:cNvSpPr/>
          <p:nvPr/>
        </p:nvSpPr>
        <p:spPr>
          <a:xfrm>
            <a:off x="1117839" y="2118526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1740972" y="2420720"/>
            <a:ext cx="12961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Emne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19" name="Rett linje 18"/>
          <p:cNvCxnSpPr/>
          <p:nvPr/>
        </p:nvCxnSpPr>
        <p:spPr>
          <a:xfrm>
            <a:off x="2511772" y="3115426"/>
            <a:ext cx="1512061" cy="980135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Sylinder 16"/>
          <p:cNvSpPr txBox="1"/>
          <p:nvPr/>
        </p:nvSpPr>
        <p:spPr>
          <a:xfrm>
            <a:off x="3563888" y="4086062"/>
            <a:ext cx="2232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Katalogpost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21" name="Rett linje 20"/>
          <p:cNvCxnSpPr/>
          <p:nvPr/>
        </p:nvCxnSpPr>
        <p:spPr>
          <a:xfrm flipH="1">
            <a:off x="5148064" y="3167159"/>
            <a:ext cx="1341922" cy="918903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5544108" y="2117048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5584107" y="2420720"/>
            <a:ext cx="2412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Klassifikasjon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42829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286200" y="4010805"/>
            <a:ext cx="2448272" cy="627568"/>
          </a:xfrm>
          <a:prstGeom prst="rect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Ellipse 2"/>
          <p:cNvSpPr/>
          <p:nvPr/>
        </p:nvSpPr>
        <p:spPr>
          <a:xfrm>
            <a:off x="1117839" y="2118526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/>
          <p:cNvCxnSpPr/>
          <p:nvPr/>
        </p:nvCxnSpPr>
        <p:spPr>
          <a:xfrm>
            <a:off x="2511772" y="3115426"/>
            <a:ext cx="1512061" cy="980135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/>
          <p:cNvSpPr txBox="1"/>
          <p:nvPr/>
        </p:nvSpPr>
        <p:spPr>
          <a:xfrm>
            <a:off x="1740972" y="2420720"/>
            <a:ext cx="12961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Emne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3563888" y="4086062"/>
            <a:ext cx="2232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Katalogpost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21" name="Rett linje 20"/>
          <p:cNvCxnSpPr/>
          <p:nvPr/>
        </p:nvCxnSpPr>
        <p:spPr>
          <a:xfrm flipH="1">
            <a:off x="5148064" y="3167159"/>
            <a:ext cx="1341922" cy="918903"/>
          </a:xfrm>
          <a:prstGeom prst="line">
            <a:avLst/>
          </a:prstGeom>
          <a:ln w="76200">
            <a:solidFill>
              <a:srgbClr val="99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5544108" y="2117048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5584107" y="2420720"/>
            <a:ext cx="2412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Klassifikasjon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13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cxnSp>
        <p:nvCxnSpPr>
          <p:cNvPr id="14" name="Rett linje 13"/>
          <p:cNvCxnSpPr/>
          <p:nvPr/>
        </p:nvCxnSpPr>
        <p:spPr>
          <a:xfrm flipV="1">
            <a:off x="3422095" y="2636912"/>
            <a:ext cx="2122013" cy="23813"/>
          </a:xfrm>
          <a:prstGeom prst="line">
            <a:avLst/>
          </a:prstGeom>
          <a:ln w="76200">
            <a:solidFill>
              <a:srgbClr val="F89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11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3" name="Ellipse 2"/>
          <p:cNvSpPr/>
          <p:nvPr/>
        </p:nvSpPr>
        <p:spPr>
          <a:xfrm>
            <a:off x="1117839" y="2118526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1740972" y="2420720"/>
            <a:ext cx="12961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Emne</a:t>
            </a:r>
            <a:endParaRPr lang="nb-NO" sz="2500" b="1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5544108" y="2117048"/>
            <a:ext cx="2304256" cy="1084398"/>
          </a:xfrm>
          <a:prstGeom prst="ellipse">
            <a:avLst/>
          </a:prstGeom>
          <a:solidFill>
            <a:srgbClr val="99B9BF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/>
          <p:cNvSpPr txBox="1"/>
          <p:nvPr/>
        </p:nvSpPr>
        <p:spPr>
          <a:xfrm>
            <a:off x="5584107" y="2420720"/>
            <a:ext cx="24122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 smtClean="0">
                <a:solidFill>
                  <a:schemeClr val="bg1"/>
                </a:solidFill>
              </a:rPr>
              <a:t>Klassifikasjon</a:t>
            </a:r>
            <a:endParaRPr lang="nb-NO" sz="2500" b="1">
              <a:solidFill>
                <a:schemeClr val="bg1"/>
              </a:solidFill>
            </a:endParaRPr>
          </a:p>
        </p:txBody>
      </p:sp>
      <p:cxnSp>
        <p:nvCxnSpPr>
          <p:cNvPr id="5" name="Rett linje 4"/>
          <p:cNvCxnSpPr>
            <a:stCxn id="3" idx="6"/>
          </p:cNvCxnSpPr>
          <p:nvPr/>
        </p:nvCxnSpPr>
        <p:spPr>
          <a:xfrm flipV="1">
            <a:off x="3422095" y="2636912"/>
            <a:ext cx="2122013" cy="23813"/>
          </a:xfrm>
          <a:prstGeom prst="line">
            <a:avLst/>
          </a:prstGeom>
          <a:ln w="76200">
            <a:solidFill>
              <a:srgbClr val="F89A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03834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25" y="1607517"/>
            <a:ext cx="7064931" cy="21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4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882044" y="4077298"/>
            <a:ext cx="52565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Interoperabilitet mellom vokabularer</a:t>
            </a:r>
            <a:endParaRPr lang="en-GB" sz="250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25" y="1607517"/>
            <a:ext cx="7064931" cy="21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0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882044" y="4077298"/>
            <a:ext cx="52565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Interoperabilitet mellom vokabularer</a:t>
            </a:r>
            <a:endParaRPr lang="en-GB" sz="2500"/>
          </a:p>
        </p:txBody>
      </p:sp>
      <p:sp>
        <p:nvSpPr>
          <p:cNvPr id="8" name="TekstSylinder 7"/>
          <p:cNvSpPr txBox="1"/>
          <p:nvPr/>
        </p:nvSpPr>
        <p:spPr>
          <a:xfrm>
            <a:off x="2787316" y="4842610"/>
            <a:ext cx="34460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>
                <a:solidFill>
                  <a:srgbClr val="F89A53"/>
                </a:solidFill>
              </a:rPr>
              <a:t>Hvorfor</a:t>
            </a:r>
            <a:r>
              <a:rPr lang="en-GB" sz="2500" smtClean="0"/>
              <a:t> er dette nyttig?</a:t>
            </a:r>
            <a:endParaRPr lang="en-GB" sz="250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475656" y="1242120"/>
            <a:ext cx="5832648" cy="54161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nb-NO" sz="2000" smtClean="0"/>
              <a:t>Hva er mapping?</a:t>
            </a:r>
            <a:endParaRPr lang="nb-NO" sz="2400" smtClean="0"/>
          </a:p>
          <a:p>
            <a:endParaRPr lang="nb-NO" sz="2400"/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25" y="1607517"/>
            <a:ext cx="7064931" cy="21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6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95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</p:spTree>
    <p:extLst>
      <p:ext uri="{BB962C8B-B14F-4D97-AF65-F5344CB8AC3E}">
        <p14:creationId xmlns:p14="http://schemas.microsoft.com/office/powerpoint/2010/main" val="118659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11" name="Avrundet rektangel 10"/>
          <p:cNvSpPr/>
          <p:nvPr/>
        </p:nvSpPr>
        <p:spPr>
          <a:xfrm>
            <a:off x="2195736" y="2524329"/>
            <a:ext cx="4752528" cy="1419287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2469011" y="2613112"/>
            <a:ext cx="4392488" cy="1323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0" smtClean="0"/>
              <a:t>Bibliotekets hovedoppgave er</a:t>
            </a:r>
            <a:br>
              <a:rPr lang="nb-NO" sz="10000" smtClean="0"/>
            </a:br>
            <a:r>
              <a:rPr lang="nb-NO" sz="10000" smtClean="0"/>
              <a:t>å støtte universitetets formål</a:t>
            </a:r>
            <a:br>
              <a:rPr lang="nb-NO" sz="10000" smtClean="0"/>
            </a:br>
            <a:r>
              <a:rPr lang="nb-NO" sz="10000" smtClean="0"/>
              <a:t>innen forskning, utdanning,</a:t>
            </a:r>
            <a:br>
              <a:rPr lang="nb-NO" sz="10000" smtClean="0"/>
            </a:br>
            <a:r>
              <a:rPr lang="nb-NO" sz="10000" smtClean="0"/>
              <a:t>formidling og innovasjon</a:t>
            </a:r>
            <a:endParaRPr lang="nb-NO" sz="10000"/>
          </a:p>
          <a:p>
            <a:endParaRPr lang="nb-NO" smtClean="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2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11" name="Avrundet rektangel 10"/>
          <p:cNvSpPr/>
          <p:nvPr/>
        </p:nvSpPr>
        <p:spPr>
          <a:xfrm>
            <a:off x="2195736" y="2524329"/>
            <a:ext cx="4752528" cy="1419287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2469011" y="2613112"/>
            <a:ext cx="4392488" cy="1323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0" smtClean="0"/>
              <a:t>Bibliotekets hovedoppgave er</a:t>
            </a:r>
            <a:br>
              <a:rPr lang="nb-NO" sz="10000" smtClean="0"/>
            </a:br>
            <a:r>
              <a:rPr lang="nb-NO" sz="10000" smtClean="0"/>
              <a:t>å støtte universitetets formål</a:t>
            </a:r>
            <a:br>
              <a:rPr lang="nb-NO" sz="10000" smtClean="0"/>
            </a:br>
            <a:r>
              <a:rPr lang="nb-NO" sz="10000" smtClean="0"/>
              <a:t>innen forskning, utdanning,</a:t>
            </a:r>
            <a:br>
              <a:rPr lang="nb-NO" sz="10000" smtClean="0"/>
            </a:br>
            <a:r>
              <a:rPr lang="nb-NO" sz="10000" smtClean="0"/>
              <a:t>formidling og innovasjon</a:t>
            </a:r>
            <a:endParaRPr lang="nb-NO" sz="10000"/>
          </a:p>
          <a:p>
            <a:endParaRPr lang="nb-NO" smtClean="0"/>
          </a:p>
          <a:p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2609782" y="4018895"/>
            <a:ext cx="4068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smtClean="0"/>
              <a:t>Mappingprosjektets formål: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144855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11" name="Avrundet rektangel 10"/>
          <p:cNvSpPr/>
          <p:nvPr/>
        </p:nvSpPr>
        <p:spPr>
          <a:xfrm>
            <a:off x="2195736" y="2524329"/>
            <a:ext cx="4752528" cy="1419287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vrundet rektangel 11"/>
          <p:cNvSpPr/>
          <p:nvPr/>
        </p:nvSpPr>
        <p:spPr>
          <a:xfrm>
            <a:off x="1763688" y="4570074"/>
            <a:ext cx="5616624" cy="659126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kstSylinder 8"/>
          <p:cNvSpPr txBox="1"/>
          <p:nvPr/>
        </p:nvSpPr>
        <p:spPr>
          <a:xfrm>
            <a:off x="1979712" y="4646779"/>
            <a:ext cx="54726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/>
              <a:t>Interoperabilitet mellom </a:t>
            </a:r>
            <a:r>
              <a:rPr lang="en-GB" sz="2500" smtClean="0"/>
              <a:t>vokabularer</a:t>
            </a:r>
            <a:endParaRPr lang="en-GB" sz="2500"/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2469011" y="2613112"/>
            <a:ext cx="4392488" cy="1323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0" smtClean="0"/>
              <a:t>Bibliotekets hovedoppgave er</a:t>
            </a:r>
            <a:br>
              <a:rPr lang="nb-NO" sz="10000" smtClean="0"/>
            </a:br>
            <a:r>
              <a:rPr lang="nb-NO" sz="10000" smtClean="0"/>
              <a:t>å støtte universitetets formål</a:t>
            </a:r>
            <a:br>
              <a:rPr lang="nb-NO" sz="10000" smtClean="0"/>
            </a:br>
            <a:r>
              <a:rPr lang="nb-NO" sz="10000" smtClean="0"/>
              <a:t>innen forskning, utdanning,</a:t>
            </a:r>
            <a:br>
              <a:rPr lang="nb-NO" sz="10000" smtClean="0"/>
            </a:br>
            <a:r>
              <a:rPr lang="nb-NO" sz="10000" smtClean="0"/>
              <a:t>formidling og innovasjon</a:t>
            </a:r>
            <a:endParaRPr lang="nb-NO" sz="10000"/>
          </a:p>
          <a:p>
            <a:endParaRPr lang="nb-NO" smtClean="0"/>
          </a:p>
          <a:p>
            <a:endParaRPr lang="nb-NO"/>
          </a:p>
        </p:txBody>
      </p:sp>
      <p:sp>
        <p:nvSpPr>
          <p:cNvPr id="14" name="TekstSylinder 13"/>
          <p:cNvSpPr txBox="1"/>
          <p:nvPr/>
        </p:nvSpPr>
        <p:spPr>
          <a:xfrm>
            <a:off x="2609782" y="4018895"/>
            <a:ext cx="4068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smtClean="0"/>
              <a:t>Mappingprosjektets formål: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87779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Content Placeholder 8"/>
          <p:cNvSpPr>
            <a:spLocks noGrp="1"/>
          </p:cNvSpPr>
          <p:nvPr>
            <p:ph sz="half" idx="1"/>
          </p:nvPr>
        </p:nvSpPr>
        <p:spPr>
          <a:xfrm>
            <a:off x="1907704" y="1434481"/>
            <a:ext cx="5472608" cy="4103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2500" smtClean="0"/>
              <a:t>Hvorfor mapper vi?</a:t>
            </a:r>
            <a:endParaRPr lang="nb-NO" sz="2500"/>
          </a:p>
          <a:p>
            <a:pPr marL="0" indent="0" algn="ctr"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607731" y="1942008"/>
            <a:ext cx="7928538" cy="565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500" b="1" smtClean="0">
                <a:solidFill>
                  <a:srgbClr val="F89A53"/>
                </a:solidFill>
              </a:rPr>
              <a:t>Vi mapper for å bidra til å oppfylle UBs målsetting: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 smtClean="0"/>
          </a:p>
          <a:p>
            <a:endParaRPr lang="nb-NO" sz="3100" smtClean="0"/>
          </a:p>
          <a:p>
            <a:endParaRPr lang="nb-NO" sz="3100"/>
          </a:p>
        </p:txBody>
      </p:sp>
      <p:sp>
        <p:nvSpPr>
          <p:cNvPr id="2" name="TekstSylinder 1"/>
          <p:cNvSpPr txBox="1"/>
          <p:nvPr/>
        </p:nvSpPr>
        <p:spPr>
          <a:xfrm>
            <a:off x="2609782" y="4018895"/>
            <a:ext cx="4068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smtClean="0"/>
              <a:t>Mappingprosjektets formål:</a:t>
            </a:r>
            <a:endParaRPr lang="en-GB" sz="2500"/>
          </a:p>
        </p:txBody>
      </p:sp>
      <p:sp>
        <p:nvSpPr>
          <p:cNvPr id="3" name="TekstSylinder 2"/>
          <p:cNvSpPr txBox="1"/>
          <p:nvPr/>
        </p:nvSpPr>
        <p:spPr>
          <a:xfrm>
            <a:off x="971600" y="5303325"/>
            <a:ext cx="76328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Hvordan bidrar dette til å oppfylle </a:t>
            </a:r>
            <a:r>
              <a:rPr lang="nb-NO" sz="2500" smtClean="0"/>
              <a:t>UBs målsetting?</a:t>
            </a:r>
            <a:r>
              <a:rPr lang="en-GB" sz="2500" smtClean="0"/>
              <a:t> </a:t>
            </a:r>
            <a:endParaRPr lang="en-GB" sz="2500"/>
          </a:p>
        </p:txBody>
      </p:sp>
      <p:sp>
        <p:nvSpPr>
          <p:cNvPr id="11" name="Avrundet rektangel 10"/>
          <p:cNvSpPr/>
          <p:nvPr/>
        </p:nvSpPr>
        <p:spPr>
          <a:xfrm>
            <a:off x="2195736" y="2524329"/>
            <a:ext cx="4752528" cy="1419287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vrundet rektangel 11"/>
          <p:cNvSpPr/>
          <p:nvPr/>
        </p:nvSpPr>
        <p:spPr>
          <a:xfrm>
            <a:off x="1763688" y="4570074"/>
            <a:ext cx="5616624" cy="659126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kstSylinder 8"/>
          <p:cNvSpPr txBox="1"/>
          <p:nvPr/>
        </p:nvSpPr>
        <p:spPr>
          <a:xfrm>
            <a:off x="1979712" y="4646779"/>
            <a:ext cx="54726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/>
              <a:t>Interoperabilitet mellom </a:t>
            </a:r>
            <a:r>
              <a:rPr lang="en-GB" sz="2500" smtClean="0"/>
              <a:t>vokabularer</a:t>
            </a:r>
            <a:endParaRPr lang="en-GB" sz="2500"/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2469011" y="2613112"/>
            <a:ext cx="4392488" cy="1323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0" smtClean="0"/>
              <a:t>Bibliotekets hovedoppgave er</a:t>
            </a:r>
            <a:br>
              <a:rPr lang="nb-NO" sz="10000" smtClean="0"/>
            </a:br>
            <a:r>
              <a:rPr lang="nb-NO" sz="10000" smtClean="0"/>
              <a:t>å støtte universitetets formål</a:t>
            </a:r>
            <a:br>
              <a:rPr lang="nb-NO" sz="10000" smtClean="0"/>
            </a:br>
            <a:r>
              <a:rPr lang="nb-NO" sz="10000" smtClean="0"/>
              <a:t>innen forskning, utdanning,</a:t>
            </a:r>
            <a:br>
              <a:rPr lang="nb-NO" sz="10000" smtClean="0"/>
            </a:br>
            <a:r>
              <a:rPr lang="nb-NO" sz="10000" smtClean="0"/>
              <a:t>formidling og innovasjon</a:t>
            </a:r>
            <a:endParaRPr lang="nb-NO" sz="10000"/>
          </a:p>
          <a:p>
            <a:endParaRPr lang="nb-NO" smtClean="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57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17638"/>
            <a:ext cx="7776864" cy="4532344"/>
          </a:xfrm>
          <a:prstGeom prst="roundRect">
            <a:avLst/>
          </a:prstGeom>
          <a:ln w="38100">
            <a:solidFill>
              <a:srgbClr val="D7DFDD"/>
            </a:solidFill>
          </a:ln>
        </p:spPr>
      </p:pic>
      <p:sp>
        <p:nvSpPr>
          <p:cNvPr id="7" name="Content Placeholder 8"/>
          <p:cNvSpPr txBox="1">
            <a:spLocks/>
          </p:cNvSpPr>
          <p:nvPr/>
        </p:nvSpPr>
        <p:spPr>
          <a:xfrm>
            <a:off x="1115616" y="3140968"/>
            <a:ext cx="6912768" cy="2294747"/>
          </a:xfrm>
          <a:prstGeom prst="roundRect">
            <a:avLst/>
          </a:prstGeom>
          <a:solidFill>
            <a:srgbClr val="C8D2D0"/>
          </a:solidFill>
          <a:ln w="38100">
            <a:solidFill>
              <a:srgbClr val="D7DFDD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3100"/>
              <a:t>UBs </a:t>
            </a:r>
            <a:r>
              <a:rPr lang="nb-NO" sz="3100" smtClean="0"/>
              <a:t>målsetting er konkretisert i strategiske </a:t>
            </a:r>
            <a:r>
              <a:rPr lang="nb-NO" sz="3100"/>
              <a:t>mål </a:t>
            </a:r>
            <a:r>
              <a:rPr lang="nb-NO" sz="3100" smtClean="0"/>
              <a:t>som er </a:t>
            </a:r>
            <a:r>
              <a:rPr lang="nb-NO" sz="3100"/>
              <a:t>knyttet til fire sentrale </a:t>
            </a:r>
            <a:r>
              <a:rPr lang="nb-NO" sz="3100" smtClean="0"/>
              <a:t>utviklingstrekk i brosjyren </a:t>
            </a:r>
            <a:br>
              <a:rPr lang="nb-NO" sz="3100" smtClean="0"/>
            </a:br>
            <a:r>
              <a:rPr lang="nb-NO" sz="2800" smtClean="0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«Et universitetsbibliotek for fremtiden»</a:t>
            </a:r>
            <a:endParaRPr lang="nb-NO" sz="3100">
              <a:solidFill>
                <a:srgbClr val="F89A53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b-NO" sz="3100"/>
          </a:p>
          <a:p>
            <a:endParaRPr lang="nb-NO" sz="3100"/>
          </a:p>
          <a:p>
            <a:endParaRPr lang="nb-NO" sz="3100"/>
          </a:p>
        </p:txBody>
      </p:sp>
    </p:spTree>
    <p:extLst>
      <p:ext uri="{BB962C8B-B14F-4D97-AF65-F5344CB8AC3E}">
        <p14:creationId xmlns:p14="http://schemas.microsoft.com/office/powerpoint/2010/main" val="12294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28153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38810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34281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65176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04649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7" name="Avrundet rektangel 6"/>
          <p:cNvSpPr/>
          <p:nvPr/>
        </p:nvSpPr>
        <p:spPr>
          <a:xfrm>
            <a:off x="4499992" y="163534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4572000" y="194796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UBs strategiske mål:</a:t>
            </a:r>
          </a:p>
          <a:p>
            <a:r>
              <a:rPr lang="nb-NO" smtClean="0"/>
              <a:t>«Gi </a:t>
            </a:r>
            <a:r>
              <a:rPr lang="nb-NO"/>
              <a:t>brukerne utvidet tilgang til fysiske og digitale </a:t>
            </a:r>
            <a:r>
              <a:rPr lang="nb-NO" smtClean="0"/>
              <a:t>samlinger»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4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7" name="Avrundet rektangel 6"/>
          <p:cNvSpPr/>
          <p:nvPr/>
        </p:nvSpPr>
        <p:spPr>
          <a:xfrm>
            <a:off x="4499992" y="163534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4572000" y="194796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UBs strategiske mål:</a:t>
            </a:r>
          </a:p>
          <a:p>
            <a:r>
              <a:rPr lang="nb-NO" smtClean="0"/>
              <a:t>«Gi </a:t>
            </a:r>
            <a:r>
              <a:rPr lang="nb-NO"/>
              <a:t>brukerne utvidet tilgang til fysiske og digitale </a:t>
            </a:r>
            <a:r>
              <a:rPr lang="nb-NO" smtClean="0"/>
              <a:t>samlinger»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827584" y="3538305"/>
            <a:ext cx="74168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● </a:t>
            </a:r>
            <a:r>
              <a:rPr lang="nb-NO" sz="2500" smtClean="0"/>
              <a:t>Sluttbrukerne</a:t>
            </a:r>
            <a:endParaRPr lang="nb-NO" sz="2500"/>
          </a:p>
          <a:p>
            <a:pPr marL="285750" indent="-285750">
              <a:buFontTx/>
              <a:buChar char="-"/>
            </a:pPr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</a:t>
            </a:r>
          </a:p>
          <a:p>
            <a:pPr marL="285750" indent="-285750">
              <a:buFontTx/>
              <a:buChar char="-"/>
            </a:pPr>
            <a:r>
              <a:rPr lang="en-GB" sz="2500" err="1" smtClean="0"/>
              <a:t>importerte</a:t>
            </a:r>
            <a:r>
              <a:rPr lang="en-GB" sz="2500" smtClean="0"/>
              <a:t> </a:t>
            </a:r>
            <a:r>
              <a:rPr lang="en-GB" sz="2500"/>
              <a:t>poster </a:t>
            </a:r>
            <a:r>
              <a:rPr lang="en-GB" sz="2500" err="1"/>
              <a:t>blir</a:t>
            </a:r>
            <a:r>
              <a:rPr lang="en-GB" sz="2500"/>
              <a:t> </a:t>
            </a:r>
            <a:r>
              <a:rPr lang="en-GB" sz="2500" err="1" smtClean="0"/>
              <a:t>søkbare</a:t>
            </a:r>
            <a:r>
              <a:rPr lang="en-GB" sz="2500" smtClean="0"/>
              <a:t> </a:t>
            </a:r>
            <a:r>
              <a:rPr lang="en-GB" sz="2500"/>
              <a:t>med </a:t>
            </a:r>
            <a:r>
              <a:rPr lang="en-GB" sz="2500" err="1"/>
              <a:t>våre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emneord</a:t>
            </a:r>
            <a:endParaRPr lang="nb-NO" sz="2500"/>
          </a:p>
          <a:p>
            <a:r>
              <a:rPr lang="nb-NO"/>
              <a:t>● </a:t>
            </a:r>
            <a:r>
              <a:rPr lang="nb-NO" sz="2500" smtClean="0"/>
              <a:t>Bibliotekpersonalet</a:t>
            </a:r>
            <a:endParaRPr lang="nb-NO" sz="2500"/>
          </a:p>
          <a:p>
            <a:pPr marL="285750" indent="-285750">
              <a:buFontTx/>
              <a:buChar char="-"/>
            </a:pPr>
            <a:r>
              <a:rPr lang="nb-NO" sz="2500" smtClean="0"/>
              <a:t>støtte </a:t>
            </a:r>
            <a:r>
              <a:rPr lang="nb-NO" sz="2500"/>
              <a:t>i indekseringsarbeidet</a:t>
            </a:r>
            <a:r>
              <a:rPr lang="nb-NO" sz="2500" smtClean="0"/>
              <a:t> 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269102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916832"/>
            <a:ext cx="7416824" cy="3989886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611560" y="1417638"/>
            <a:ext cx="8075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språk: </a:t>
            </a:r>
            <a:r>
              <a:rPr lang="nb-NO" sz="2500" err="1" smtClean="0"/>
              <a:t>WebDeweySearch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359866274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Søk </a:t>
            </a:r>
            <a:r>
              <a:rPr lang="nb-NO" sz="2500"/>
              <a:t>på tvers av samlinger og </a:t>
            </a:r>
            <a:r>
              <a:rPr lang="nb-NO" sz="2500" smtClean="0"/>
              <a:t>språk: </a:t>
            </a:r>
            <a:r>
              <a:rPr lang="nb-NO" sz="2500" err="1" smtClean="0"/>
              <a:t>WebDeweySearch</a:t>
            </a:r>
            <a:endParaRPr lang="en-GB" sz="25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435" y="1930003"/>
            <a:ext cx="6353129" cy="3988800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827584" y="123297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smtClean="0"/>
              <a:t>forts.</a:t>
            </a: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29509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64166" y="1305984"/>
            <a:ext cx="8784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I</a:t>
            </a:r>
            <a:r>
              <a:rPr lang="en-GB" sz="2500" err="1" smtClean="0"/>
              <a:t>mporterte</a:t>
            </a:r>
            <a:r>
              <a:rPr lang="en-GB" sz="2500" smtClean="0"/>
              <a:t> </a:t>
            </a:r>
            <a:r>
              <a:rPr lang="en-GB" sz="2500"/>
              <a:t>poster </a:t>
            </a:r>
            <a:r>
              <a:rPr lang="en-GB" sz="2500" err="1"/>
              <a:t>blir</a:t>
            </a:r>
            <a:r>
              <a:rPr lang="en-GB" sz="2500"/>
              <a:t> </a:t>
            </a:r>
            <a:r>
              <a:rPr lang="en-GB" sz="2500" err="1" smtClean="0"/>
              <a:t>søkbare</a:t>
            </a:r>
            <a:r>
              <a:rPr lang="en-GB" sz="2500" smtClean="0"/>
              <a:t> </a:t>
            </a:r>
            <a:r>
              <a:rPr lang="en-GB" sz="2500"/>
              <a:t>med </a:t>
            </a:r>
            <a:r>
              <a:rPr lang="en-GB" sz="2500" err="1"/>
              <a:t>våre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smtClean="0"/>
              <a:t/>
            </a:r>
            <a:br>
              <a:rPr lang="en-GB" sz="2500" smtClean="0"/>
            </a:br>
            <a:r>
              <a:rPr lang="en-GB" sz="2500" err="1" smtClean="0"/>
              <a:t>emneord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Realfagstermer</a:t>
            </a:r>
            <a:r>
              <a:rPr lang="en-GB" sz="2500" smtClean="0"/>
              <a:t>):</a:t>
            </a:r>
            <a:br>
              <a:rPr lang="en-GB" sz="2500" smtClean="0"/>
            </a:br>
            <a:r>
              <a:rPr lang="en-GB" sz="2500" err="1" smtClean="0"/>
              <a:t>Søke</a:t>
            </a:r>
            <a:r>
              <a:rPr lang="en-GB" sz="2500" smtClean="0"/>
              <a:t> </a:t>
            </a:r>
            <a:r>
              <a:rPr lang="en-GB" sz="2500" err="1" smtClean="0"/>
              <a:t>på</a:t>
            </a:r>
            <a:r>
              <a:rPr lang="en-GB" sz="2500" smtClean="0"/>
              <a:t> </a:t>
            </a:r>
            <a:r>
              <a:rPr lang="en-GB" sz="2500" err="1" smtClean="0"/>
              <a:t>norsk</a:t>
            </a:r>
            <a:r>
              <a:rPr lang="en-GB" sz="2500" smtClean="0"/>
              <a:t>, lese </a:t>
            </a:r>
            <a:r>
              <a:rPr lang="en-GB" sz="2500" err="1" smtClean="0"/>
              <a:t>på</a:t>
            </a:r>
            <a:r>
              <a:rPr lang="en-GB" sz="2500" smtClean="0"/>
              <a:t> engelsk</a:t>
            </a:r>
            <a:endParaRPr lang="nb-NO" sz="2500"/>
          </a:p>
          <a:p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288604151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64166" y="1305984"/>
            <a:ext cx="8784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I</a:t>
            </a:r>
            <a:r>
              <a:rPr lang="en-GB" sz="2500" err="1" smtClean="0"/>
              <a:t>mporterte</a:t>
            </a:r>
            <a:r>
              <a:rPr lang="en-GB" sz="2500" smtClean="0"/>
              <a:t> </a:t>
            </a:r>
            <a:r>
              <a:rPr lang="en-GB" sz="2500"/>
              <a:t>poster </a:t>
            </a:r>
            <a:r>
              <a:rPr lang="en-GB" sz="2500" err="1"/>
              <a:t>blir</a:t>
            </a:r>
            <a:r>
              <a:rPr lang="en-GB" sz="2500"/>
              <a:t> </a:t>
            </a:r>
            <a:r>
              <a:rPr lang="en-GB" sz="2500" err="1" smtClean="0"/>
              <a:t>søkbare</a:t>
            </a:r>
            <a:r>
              <a:rPr lang="en-GB" sz="2500" smtClean="0"/>
              <a:t> </a:t>
            </a:r>
            <a:r>
              <a:rPr lang="en-GB" sz="2500"/>
              <a:t>med </a:t>
            </a:r>
            <a:r>
              <a:rPr lang="en-GB" sz="2500" err="1"/>
              <a:t>våre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smtClean="0"/>
              <a:t/>
            </a:r>
            <a:br>
              <a:rPr lang="en-GB" sz="2500" smtClean="0"/>
            </a:br>
            <a:r>
              <a:rPr lang="en-GB" sz="2500" err="1" smtClean="0"/>
              <a:t>emneord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Realfagstermer</a:t>
            </a:r>
            <a:r>
              <a:rPr lang="en-GB" sz="2500" smtClean="0"/>
              <a:t>):</a:t>
            </a:r>
            <a:br>
              <a:rPr lang="en-GB" sz="2500" smtClean="0"/>
            </a:br>
            <a:r>
              <a:rPr lang="en-GB" sz="2500" err="1" smtClean="0"/>
              <a:t>Søke</a:t>
            </a:r>
            <a:r>
              <a:rPr lang="en-GB" sz="2500" smtClean="0"/>
              <a:t> </a:t>
            </a:r>
            <a:r>
              <a:rPr lang="en-GB" sz="2500" err="1" smtClean="0"/>
              <a:t>på</a:t>
            </a:r>
            <a:r>
              <a:rPr lang="en-GB" sz="2500" smtClean="0"/>
              <a:t> </a:t>
            </a:r>
            <a:r>
              <a:rPr lang="en-GB" sz="2500" err="1" smtClean="0"/>
              <a:t>norsk</a:t>
            </a:r>
            <a:r>
              <a:rPr lang="en-GB" sz="2500" smtClean="0"/>
              <a:t>, lese </a:t>
            </a:r>
            <a:r>
              <a:rPr lang="en-GB" sz="2500" err="1" smtClean="0"/>
              <a:t>på</a:t>
            </a:r>
            <a:r>
              <a:rPr lang="en-GB" sz="2500" smtClean="0"/>
              <a:t> engelsk</a:t>
            </a:r>
            <a:endParaRPr lang="nb-NO" sz="2500"/>
          </a:p>
          <a:p>
            <a:endParaRPr lang="en-GB" sz="2500"/>
          </a:p>
        </p:txBody>
      </p:sp>
      <p:sp>
        <p:nvSpPr>
          <p:cNvPr id="3" name="Sylinder 2"/>
          <p:cNvSpPr/>
          <p:nvPr/>
        </p:nvSpPr>
        <p:spPr>
          <a:xfrm>
            <a:off x="4432347" y="2606785"/>
            <a:ext cx="1872208" cy="23762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il høyre 3"/>
          <p:cNvSpPr/>
          <p:nvPr/>
        </p:nvSpPr>
        <p:spPr>
          <a:xfrm rot="10800000">
            <a:off x="6384735" y="2606785"/>
            <a:ext cx="2071334" cy="2304256"/>
          </a:xfrm>
          <a:prstGeom prst="rightArrow">
            <a:avLst/>
          </a:prstGeom>
          <a:solidFill>
            <a:srgbClr val="E5EA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616453" y="3398257"/>
            <a:ext cx="15841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500" smtClean="0"/>
              <a:t>UBs katalog</a:t>
            </a:r>
            <a:endParaRPr lang="nb-NO" sz="2500"/>
          </a:p>
        </p:txBody>
      </p:sp>
      <p:sp>
        <p:nvSpPr>
          <p:cNvPr id="7" name="TekstSylinder 6"/>
          <p:cNvSpPr txBox="1"/>
          <p:nvPr/>
        </p:nvSpPr>
        <p:spPr>
          <a:xfrm>
            <a:off x="6956990" y="313628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Engelske </a:t>
            </a:r>
            <a:br>
              <a:rPr lang="nb-NO" smtClean="0"/>
            </a:br>
            <a:r>
              <a:rPr lang="nb-NO" smtClean="0"/>
              <a:t>e-bøker med </a:t>
            </a:r>
            <a:r>
              <a:rPr lang="nb-NO" err="1" smtClean="0"/>
              <a:t>dewey</a:t>
            </a:r>
            <a:r>
              <a:rPr lang="nb-NO" smtClean="0"/>
              <a:t>-klassifikasjon</a:t>
            </a:r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398813" y="3406497"/>
            <a:ext cx="14401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/>
              <a:t>Emne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872392" y="3406497"/>
            <a:ext cx="22630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Klassifikasjon</a:t>
            </a:r>
            <a:endParaRPr lang="nb-NO" sz="2500"/>
          </a:p>
        </p:txBody>
      </p:sp>
      <p:sp>
        <p:nvSpPr>
          <p:cNvPr id="14" name="Nedoverbuet pil 13"/>
          <p:cNvSpPr/>
          <p:nvPr/>
        </p:nvSpPr>
        <p:spPr>
          <a:xfrm>
            <a:off x="971600" y="2885019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Nedoverbuet pil 14"/>
          <p:cNvSpPr/>
          <p:nvPr/>
        </p:nvSpPr>
        <p:spPr>
          <a:xfrm>
            <a:off x="3121496" y="2900298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5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64166" y="1305984"/>
            <a:ext cx="8784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I</a:t>
            </a:r>
            <a:r>
              <a:rPr lang="en-GB" sz="2500" err="1" smtClean="0"/>
              <a:t>mporterte</a:t>
            </a:r>
            <a:r>
              <a:rPr lang="en-GB" sz="2500" smtClean="0"/>
              <a:t> </a:t>
            </a:r>
            <a:r>
              <a:rPr lang="en-GB" sz="2500"/>
              <a:t>poster </a:t>
            </a:r>
            <a:r>
              <a:rPr lang="en-GB" sz="2500" err="1"/>
              <a:t>blir</a:t>
            </a:r>
            <a:r>
              <a:rPr lang="en-GB" sz="2500"/>
              <a:t> </a:t>
            </a:r>
            <a:r>
              <a:rPr lang="en-GB" sz="2500" err="1" smtClean="0"/>
              <a:t>søkbare</a:t>
            </a:r>
            <a:r>
              <a:rPr lang="en-GB" sz="2500" smtClean="0"/>
              <a:t> </a:t>
            </a:r>
            <a:r>
              <a:rPr lang="en-GB" sz="2500"/>
              <a:t>med </a:t>
            </a:r>
            <a:r>
              <a:rPr lang="en-GB" sz="2500" err="1"/>
              <a:t>våre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smtClean="0"/>
              <a:t/>
            </a:r>
            <a:br>
              <a:rPr lang="en-GB" sz="2500" smtClean="0"/>
            </a:br>
            <a:r>
              <a:rPr lang="en-GB" sz="2500" err="1" smtClean="0"/>
              <a:t>emneord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Realfagstermer</a:t>
            </a:r>
            <a:r>
              <a:rPr lang="en-GB" sz="2500" smtClean="0"/>
              <a:t>):</a:t>
            </a:r>
            <a:br>
              <a:rPr lang="en-GB" sz="2500" smtClean="0"/>
            </a:br>
            <a:r>
              <a:rPr lang="en-GB" sz="2500" err="1" smtClean="0"/>
              <a:t>Søke</a:t>
            </a:r>
            <a:r>
              <a:rPr lang="en-GB" sz="2500" smtClean="0"/>
              <a:t> </a:t>
            </a:r>
            <a:r>
              <a:rPr lang="en-GB" sz="2500" err="1" smtClean="0"/>
              <a:t>på</a:t>
            </a:r>
            <a:r>
              <a:rPr lang="en-GB" sz="2500" smtClean="0"/>
              <a:t> </a:t>
            </a:r>
            <a:r>
              <a:rPr lang="en-GB" sz="2500" err="1" smtClean="0"/>
              <a:t>norsk</a:t>
            </a:r>
            <a:r>
              <a:rPr lang="en-GB" sz="2500" smtClean="0"/>
              <a:t>, lese </a:t>
            </a:r>
            <a:r>
              <a:rPr lang="en-GB" sz="2500" err="1" smtClean="0"/>
              <a:t>på</a:t>
            </a:r>
            <a:r>
              <a:rPr lang="en-GB" sz="2500" smtClean="0"/>
              <a:t> engelsk</a:t>
            </a:r>
            <a:endParaRPr lang="nb-NO" sz="2500"/>
          </a:p>
          <a:p>
            <a:endParaRPr lang="en-GB" sz="2500"/>
          </a:p>
        </p:txBody>
      </p:sp>
      <p:sp>
        <p:nvSpPr>
          <p:cNvPr id="3" name="Sylinder 2"/>
          <p:cNvSpPr/>
          <p:nvPr/>
        </p:nvSpPr>
        <p:spPr>
          <a:xfrm>
            <a:off x="4432347" y="2606785"/>
            <a:ext cx="1872208" cy="23762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il høyre 3"/>
          <p:cNvSpPr/>
          <p:nvPr/>
        </p:nvSpPr>
        <p:spPr>
          <a:xfrm rot="10800000">
            <a:off x="6384735" y="2606785"/>
            <a:ext cx="2071334" cy="2304256"/>
          </a:xfrm>
          <a:prstGeom prst="rightArrow">
            <a:avLst/>
          </a:prstGeom>
          <a:solidFill>
            <a:srgbClr val="E5EA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4616453" y="3398257"/>
            <a:ext cx="15841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500" smtClean="0"/>
              <a:t>UBs katalog</a:t>
            </a:r>
            <a:endParaRPr lang="nb-NO" sz="2500"/>
          </a:p>
        </p:txBody>
      </p:sp>
      <p:sp>
        <p:nvSpPr>
          <p:cNvPr id="7" name="TekstSylinder 6"/>
          <p:cNvSpPr txBox="1"/>
          <p:nvPr/>
        </p:nvSpPr>
        <p:spPr>
          <a:xfrm>
            <a:off x="6956990" y="313628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Engelske </a:t>
            </a:r>
            <a:br>
              <a:rPr lang="nb-NO" smtClean="0"/>
            </a:br>
            <a:r>
              <a:rPr lang="nb-NO" smtClean="0"/>
              <a:t>e-bøker med </a:t>
            </a:r>
            <a:r>
              <a:rPr lang="nb-NO" err="1" smtClean="0"/>
              <a:t>dewey</a:t>
            </a:r>
            <a:r>
              <a:rPr lang="nb-NO" smtClean="0"/>
              <a:t>-klassifikasjon</a:t>
            </a:r>
            <a:endParaRPr lang="nb-NO"/>
          </a:p>
        </p:txBody>
      </p:sp>
      <p:sp>
        <p:nvSpPr>
          <p:cNvPr id="11" name="TekstSylinder 10"/>
          <p:cNvSpPr txBox="1"/>
          <p:nvPr/>
        </p:nvSpPr>
        <p:spPr>
          <a:xfrm>
            <a:off x="683568" y="5075639"/>
            <a:ext cx="74888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Brukerne får orientere seg i emnebaserte metadata </a:t>
            </a:r>
            <a:br>
              <a:rPr lang="nb-NO" sz="2500" smtClean="0"/>
            </a:br>
            <a:r>
              <a:rPr lang="nb-NO" sz="2500" smtClean="0"/>
              <a:t>før søk mot katalogpostene</a:t>
            </a:r>
            <a:endParaRPr lang="nb-NO" sz="2500"/>
          </a:p>
          <a:p>
            <a:endParaRPr lang="en-GB" sz="2500"/>
          </a:p>
        </p:txBody>
      </p:sp>
      <p:sp>
        <p:nvSpPr>
          <p:cNvPr id="12" name="TekstSylinder 11"/>
          <p:cNvSpPr txBox="1"/>
          <p:nvPr/>
        </p:nvSpPr>
        <p:spPr>
          <a:xfrm>
            <a:off x="398813" y="3406497"/>
            <a:ext cx="14401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/>
              <a:t>Emne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872392" y="3406497"/>
            <a:ext cx="22630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Klassifikasjon</a:t>
            </a:r>
            <a:endParaRPr lang="nb-NO" sz="2500"/>
          </a:p>
        </p:txBody>
      </p:sp>
      <p:sp>
        <p:nvSpPr>
          <p:cNvPr id="14" name="Nedoverbuet pil 13"/>
          <p:cNvSpPr/>
          <p:nvPr/>
        </p:nvSpPr>
        <p:spPr>
          <a:xfrm>
            <a:off x="971600" y="2885019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Nedoverbuet pil 14"/>
          <p:cNvSpPr/>
          <p:nvPr/>
        </p:nvSpPr>
        <p:spPr>
          <a:xfrm>
            <a:off x="3121496" y="2900298"/>
            <a:ext cx="1080120" cy="471973"/>
          </a:xfrm>
          <a:prstGeom prst="curvedDownArrow">
            <a:avLst/>
          </a:prstGeom>
          <a:solidFill>
            <a:srgbClr val="99B9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Bibliotekpersonalet: Støtte </a:t>
            </a:r>
            <a:r>
              <a:rPr lang="nb-NO" sz="2500"/>
              <a:t>i indekseringsarbeidet </a:t>
            </a:r>
            <a:r>
              <a:rPr lang="nb-NO" sz="2500" smtClean="0"/>
              <a:t/>
            </a:r>
            <a:br>
              <a:rPr lang="nb-NO" sz="2500" smtClean="0"/>
            </a:br>
            <a:r>
              <a:rPr lang="nb-NO" sz="2500" smtClean="0"/>
              <a:t>Våre </a:t>
            </a:r>
            <a:r>
              <a:rPr lang="nb-NO" sz="2500" err="1" smtClean="0"/>
              <a:t>mappinger</a:t>
            </a:r>
            <a:r>
              <a:rPr lang="nb-NO" sz="2500" smtClean="0"/>
              <a:t> legges inn i WebDewey: eks. Realfag</a:t>
            </a:r>
            <a:endParaRPr lang="en-GB" sz="25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36" y="2553216"/>
            <a:ext cx="7524000" cy="340458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3898046"/>
            <a:ext cx="5886450" cy="752475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161" y="4706817"/>
            <a:ext cx="5972175" cy="1238250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3779912" y="4797152"/>
            <a:ext cx="792088" cy="288032"/>
          </a:xfrm>
          <a:prstGeom prst="rect">
            <a:avLst/>
          </a:prstGeom>
          <a:solidFill>
            <a:srgbClr val="D7DF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629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611560" y="1417638"/>
            <a:ext cx="8075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Bibliotekpersonalet: Støtte </a:t>
            </a:r>
            <a:r>
              <a:rPr lang="nb-NO" sz="2500"/>
              <a:t>i indekseringsarbeidet </a:t>
            </a:r>
            <a:r>
              <a:rPr lang="nb-NO" sz="2500" smtClean="0"/>
              <a:t/>
            </a:r>
            <a:br>
              <a:rPr lang="nb-NO" sz="2500" smtClean="0"/>
            </a:br>
            <a:r>
              <a:rPr lang="nb-NO" sz="2500" smtClean="0"/>
              <a:t>Våre </a:t>
            </a:r>
            <a:r>
              <a:rPr lang="nb-NO" sz="2500" err="1" smtClean="0"/>
              <a:t>mappinger</a:t>
            </a:r>
            <a:r>
              <a:rPr lang="nb-NO" sz="2500" smtClean="0"/>
              <a:t> legges inn i WebDewey: </a:t>
            </a:r>
            <a:r>
              <a:rPr lang="nb-NO" sz="2500"/>
              <a:t>e</a:t>
            </a:r>
            <a:r>
              <a:rPr lang="nb-NO" sz="2500" smtClean="0"/>
              <a:t>ks. Humord</a:t>
            </a:r>
            <a:endParaRPr lang="en-GB" sz="250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70" y="2465477"/>
            <a:ext cx="7524828" cy="3390439"/>
          </a:xfrm>
          <a:prstGeom prst="rect">
            <a:avLst/>
          </a:prstGeom>
        </p:spPr>
      </p:pic>
      <p:sp>
        <p:nvSpPr>
          <p:cNvPr id="5" name="Pil venstre 4"/>
          <p:cNvSpPr/>
          <p:nvPr/>
        </p:nvSpPr>
        <p:spPr>
          <a:xfrm>
            <a:off x="4139952" y="4891953"/>
            <a:ext cx="2520280" cy="504056"/>
          </a:xfrm>
          <a:prstGeom prst="leftArrow">
            <a:avLst/>
          </a:prstGeom>
          <a:solidFill>
            <a:schemeClr val="bg1"/>
          </a:solidFill>
          <a:ln>
            <a:solidFill>
              <a:srgbClr val="99B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4400097" y="5013176"/>
            <a:ext cx="2736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smtClean="0"/>
              <a:t>Alternative termer: </a:t>
            </a:r>
            <a:r>
              <a:rPr lang="nb-NO" sz="1100" err="1" smtClean="0"/>
              <a:t>Idiomatikk</a:t>
            </a:r>
            <a:r>
              <a:rPr lang="nb-NO" sz="1100" smtClean="0"/>
              <a:t>, …</a:t>
            </a:r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21794592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47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689658" y="1620509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77281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«Sørge </a:t>
            </a:r>
            <a:r>
              <a:rPr lang="nb-NO"/>
              <a:t>for gode gjenfinningsmuligheter i en stadig voksende </a:t>
            </a:r>
            <a:r>
              <a:rPr lang="nb-NO" smtClean="0"/>
              <a:t>informasjonsmengde»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51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689658" y="1620509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77281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«Sørge </a:t>
            </a:r>
            <a:r>
              <a:rPr lang="nb-NO"/>
              <a:t>for gode gjenfinningsmuligheter i en stadig voksende </a:t>
            </a:r>
            <a:r>
              <a:rPr lang="nb-NO" smtClean="0"/>
              <a:t>informasjonsmengde»</a:t>
            </a:r>
            <a:endParaRPr lang="en-GB"/>
          </a:p>
        </p:txBody>
      </p:sp>
      <p:sp>
        <p:nvSpPr>
          <p:cNvPr id="17" name="TekstSylinder 16"/>
          <p:cNvSpPr txBox="1"/>
          <p:nvPr/>
        </p:nvSpPr>
        <p:spPr>
          <a:xfrm>
            <a:off x="827584" y="3692931"/>
            <a:ext cx="785921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● </a:t>
            </a:r>
            <a:r>
              <a:rPr lang="en-GB" sz="2500" dirty="0" smtClean="0"/>
              <a:t>Vekst </a:t>
            </a:r>
            <a:r>
              <a:rPr lang="en-GB" sz="2500" dirty="0" err="1" smtClean="0"/>
              <a:t>i</a:t>
            </a:r>
            <a:r>
              <a:rPr lang="en-GB" sz="2500" smtClean="0"/>
              <a:t> </a:t>
            </a:r>
            <a:r>
              <a:rPr lang="en-GB" sz="2500" err="1"/>
              <a:t>egen</a:t>
            </a:r>
            <a:r>
              <a:rPr lang="en-GB" sz="2500"/>
              <a:t> </a:t>
            </a:r>
            <a:r>
              <a:rPr lang="en-GB" sz="2500" smtClean="0"/>
              <a:t>katalog: Importerte poster uten våre metadata, men med dewey-klassifikasjon</a:t>
            </a:r>
          </a:p>
          <a:p>
            <a:r>
              <a:rPr lang="en-GB"/>
              <a:t>● </a:t>
            </a:r>
            <a:r>
              <a:rPr lang="nb-NO" sz="2500" smtClean="0"/>
              <a:t>Våre </a:t>
            </a:r>
            <a:r>
              <a:rPr lang="nb-NO" sz="2500" err="1"/>
              <a:t>mappinger</a:t>
            </a:r>
            <a:r>
              <a:rPr lang="nb-NO" sz="2500"/>
              <a:t> publiseres som lenkede data til bruk på den </a:t>
            </a:r>
            <a:r>
              <a:rPr lang="nb-NO" sz="2500" smtClean="0"/>
              <a:t>semantiske veven: Potensiale for utnyttelse utenom UB og utenfor biblioteksammenheng</a:t>
            </a:r>
            <a:endParaRPr lang="en-GB" sz="2500"/>
          </a:p>
        </p:txBody>
      </p:sp>
    </p:spTree>
    <p:extLst>
      <p:ext uri="{BB962C8B-B14F-4D97-AF65-F5344CB8AC3E}">
        <p14:creationId xmlns:p14="http://schemas.microsoft.com/office/powerpoint/2010/main" val="319517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64272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4711325" y="387421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909381" y="3839406"/>
            <a:ext cx="3623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mtClean="0"/>
              <a:t>«Samarbeide </a:t>
            </a:r>
            <a:r>
              <a:rPr lang="nb-NO"/>
              <a:t>på tvers av institusjons- og landegrenser for å bli best </a:t>
            </a:r>
            <a:r>
              <a:rPr lang="nb-NO" smtClean="0"/>
              <a:t>mulig»</a:t>
            </a:r>
            <a:endParaRPr lang="nb-NO"/>
          </a:p>
          <a:p>
            <a:r>
              <a:rPr lang="nb-NO" smtClean="0"/>
              <a:t>«Utvikle </a:t>
            </a:r>
            <a:r>
              <a:rPr lang="nb-NO"/>
              <a:t>strategiske partnerskap gjennom internasjonalt og nasjonalt </a:t>
            </a:r>
            <a:r>
              <a:rPr lang="nb-NO" smtClean="0"/>
              <a:t>samarbeid»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5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4711325" y="3874212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4909381" y="3839406"/>
            <a:ext cx="36230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mtClean="0"/>
              <a:t>«Samarbeide </a:t>
            </a:r>
            <a:r>
              <a:rPr lang="nb-NO"/>
              <a:t>på tvers av institusjons- og landegrenser for å bli best </a:t>
            </a:r>
            <a:r>
              <a:rPr lang="nb-NO" smtClean="0"/>
              <a:t>mulig»</a:t>
            </a:r>
            <a:endParaRPr lang="nb-NO"/>
          </a:p>
          <a:p>
            <a:r>
              <a:rPr lang="nb-NO" smtClean="0"/>
              <a:t>«Utvikle </a:t>
            </a:r>
            <a:r>
              <a:rPr lang="nb-NO"/>
              <a:t>strategiske partnerskap gjennom internasjonalt og nasjonalt </a:t>
            </a:r>
            <a:r>
              <a:rPr lang="nb-NO" smtClean="0"/>
              <a:t>samarbeid»</a:t>
            </a:r>
            <a:endParaRPr lang="en-GB"/>
          </a:p>
        </p:txBody>
      </p:sp>
      <p:sp>
        <p:nvSpPr>
          <p:cNvPr id="18" name="TekstSylinder 17"/>
          <p:cNvSpPr txBox="1"/>
          <p:nvPr/>
        </p:nvSpPr>
        <p:spPr>
          <a:xfrm>
            <a:off x="715169" y="1430830"/>
            <a:ext cx="83884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nb-NO" sz="2500" smtClean="0"/>
              <a:t>Prosjektet bringer oss i kontakt med nasjonalt og internasjonalt kompetansemiljø innen metadata</a:t>
            </a:r>
          </a:p>
          <a:p>
            <a:r>
              <a:rPr lang="en-GB"/>
              <a:t>● </a:t>
            </a:r>
            <a:r>
              <a:rPr lang="en-GB" sz="2500"/>
              <a:t>Nybrottsarbeid: anvendelse av </a:t>
            </a:r>
            <a:r>
              <a:rPr lang="en-GB" sz="2500" smtClean="0"/>
              <a:t>ISO 25964-2</a:t>
            </a:r>
            <a:r>
              <a:rPr lang="en-GB" sz="2500"/>
              <a:t/>
            </a:r>
            <a:br>
              <a:rPr lang="en-GB" sz="2500"/>
            </a:br>
            <a:r>
              <a:rPr lang="en-GB"/>
              <a:t>● </a:t>
            </a:r>
            <a:r>
              <a:rPr lang="en-GB" sz="2500"/>
              <a:t>Utarbeiding av EDUG recommendations for mapping</a:t>
            </a:r>
          </a:p>
          <a:p>
            <a:r>
              <a:rPr lang="en-GB" smtClean="0"/>
              <a:t>● </a:t>
            </a:r>
            <a:r>
              <a:rPr lang="nb-NO" sz="2500" smtClean="0"/>
              <a:t>Nasjonalbiblioteket/</a:t>
            </a:r>
            <a:r>
              <a:rPr lang="nb-NO" sz="2500" err="1" smtClean="0"/>
              <a:t>WebDewey</a:t>
            </a:r>
            <a:r>
              <a:rPr lang="nb-NO" sz="2500" smtClean="0"/>
              <a:t>-redaksjonen, </a:t>
            </a:r>
            <a:r>
              <a:rPr lang="nb-NO" sz="2500"/>
              <a:t>Biblioteksentralen, EDUG, OCLC, </a:t>
            </a:r>
            <a:r>
              <a:rPr lang="nb-NO" sz="2500" err="1" smtClean="0"/>
              <a:t>Pansoft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591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58174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746540" y="3892906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899592" y="407707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«Levere </a:t>
            </a:r>
            <a:r>
              <a:rPr lang="nb-NO"/>
              <a:t>kunnskapskilder og tjenester med effektive brukergrensesnitt på stadig flere </a:t>
            </a:r>
            <a:r>
              <a:rPr lang="nb-NO" smtClean="0"/>
              <a:t>plattformer»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7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  <p:sp>
        <p:nvSpPr>
          <p:cNvPr id="16" name="Avrundet rektangel 15"/>
          <p:cNvSpPr/>
          <p:nvPr/>
        </p:nvSpPr>
        <p:spPr>
          <a:xfrm>
            <a:off x="746540" y="3892906"/>
            <a:ext cx="3744416" cy="1728000"/>
          </a:xfrm>
          <a:prstGeom prst="roundRect">
            <a:avLst/>
          </a:prstGeom>
          <a:solidFill>
            <a:srgbClr val="99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60240" y="1569333"/>
            <a:ext cx="812656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Utvikling</a:t>
            </a:r>
            <a:r>
              <a:rPr lang="en-GB" sz="2500" smtClean="0"/>
              <a:t> </a:t>
            </a:r>
            <a:r>
              <a:rPr lang="en-GB" sz="2500" err="1" smtClean="0"/>
              <a:t>av</a:t>
            </a:r>
            <a:r>
              <a:rPr lang="en-GB" sz="2500" smtClean="0"/>
              <a:t> </a:t>
            </a:r>
            <a:r>
              <a:rPr lang="en-GB" sz="2500" err="1" smtClean="0"/>
              <a:t>mappingverktøy</a:t>
            </a:r>
            <a:r>
              <a:rPr lang="en-GB" sz="2500" smtClean="0"/>
              <a:t> </a:t>
            </a:r>
            <a:r>
              <a:rPr lang="en-GB" sz="2500" err="1" smtClean="0"/>
              <a:t>på</a:t>
            </a:r>
            <a:r>
              <a:rPr lang="en-GB" sz="2500" smtClean="0"/>
              <a:t> </a:t>
            </a:r>
            <a:r>
              <a:rPr lang="en-GB" sz="2500" err="1" smtClean="0"/>
              <a:t>samme</a:t>
            </a:r>
            <a:r>
              <a:rPr lang="en-GB" sz="2500" smtClean="0"/>
              <a:t> </a:t>
            </a:r>
            <a:r>
              <a:rPr lang="en-GB" sz="2500" err="1" smtClean="0"/>
              <a:t>plattform</a:t>
            </a:r>
            <a:r>
              <a:rPr lang="en-GB" sz="2500" smtClean="0"/>
              <a:t> </a:t>
            </a:r>
            <a:r>
              <a:rPr lang="en-GB" sz="2500" err="1" smtClean="0"/>
              <a:t>som</a:t>
            </a:r>
            <a:r>
              <a:rPr lang="en-GB" sz="2500" smtClean="0"/>
              <a:t> WebDewey: ccmapper (Pansoft)</a:t>
            </a:r>
          </a:p>
          <a:p>
            <a:r>
              <a:rPr lang="en-GB"/>
              <a:t>● </a:t>
            </a:r>
            <a:r>
              <a:rPr lang="en-GB" sz="2500" smtClean="0"/>
              <a:t>OCLC ønsker å ta i bruk ccmapper</a:t>
            </a:r>
            <a:endParaRPr lang="en-GB" sz="2500"/>
          </a:p>
          <a:p>
            <a:r>
              <a:rPr lang="en-GB" smtClean="0"/>
              <a:t>● </a:t>
            </a:r>
            <a:r>
              <a:rPr lang="en-GB" sz="2500" err="1" smtClean="0"/>
              <a:t>Relevans</a:t>
            </a:r>
            <a:r>
              <a:rPr lang="en-GB" sz="2500" smtClean="0"/>
              <a:t> for UB-</a:t>
            </a:r>
            <a:r>
              <a:rPr lang="nb-NO" sz="2500" smtClean="0"/>
              <a:t>prosjektet «Visuell navigasjon» – forbedre </a:t>
            </a:r>
            <a:r>
              <a:rPr lang="nb-NO" sz="2500"/>
              <a:t>søk ved utnyttelse av norske emnevokabularer</a:t>
            </a:r>
            <a:endParaRPr lang="en-GB" sz="2500"/>
          </a:p>
        </p:txBody>
      </p:sp>
      <p:sp>
        <p:nvSpPr>
          <p:cNvPr id="17" name="TekstSylinder 16"/>
          <p:cNvSpPr txBox="1"/>
          <p:nvPr/>
        </p:nvSpPr>
        <p:spPr>
          <a:xfrm>
            <a:off x="899592" y="407707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«Levere </a:t>
            </a:r>
            <a:r>
              <a:rPr lang="nb-NO"/>
              <a:t>kunnskapskilder og tjenester med effektive brukergrensesnitt på stadig flere </a:t>
            </a:r>
            <a:r>
              <a:rPr lang="nb-NO" smtClean="0"/>
              <a:t>plattformer»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8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35342"/>
            <a:ext cx="2304256" cy="1728902"/>
          </a:xfrm>
          <a:prstGeom prst="roundRect">
            <a:avLst/>
          </a:prstGeom>
        </p:spPr>
      </p:pic>
      <p:sp>
        <p:nvSpPr>
          <p:cNvPr id="5" name="Avrundet rektangel 4"/>
          <p:cNvSpPr/>
          <p:nvPr/>
        </p:nvSpPr>
        <p:spPr>
          <a:xfrm>
            <a:off x="831700" y="3874212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44" y="3950175"/>
            <a:ext cx="1727936" cy="1588022"/>
          </a:xfrm>
          <a:prstGeom prst="rect">
            <a:avLst/>
          </a:prstGeom>
          <a:ln>
            <a:noFill/>
          </a:ln>
        </p:spPr>
      </p:pic>
      <p:sp>
        <p:nvSpPr>
          <p:cNvPr id="9" name="Avrundet rektangel 8"/>
          <p:cNvSpPr/>
          <p:nvPr/>
        </p:nvSpPr>
        <p:spPr>
          <a:xfrm>
            <a:off x="4707343" y="1620509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5587" y="1703400"/>
            <a:ext cx="1747511" cy="1592786"/>
          </a:xfrm>
          <a:prstGeom prst="rect">
            <a:avLst/>
          </a:prstGeom>
          <a:ln>
            <a:noFill/>
          </a:ln>
        </p:spPr>
      </p:pic>
      <p:sp>
        <p:nvSpPr>
          <p:cNvPr id="11" name="Avrundet rektangel 10"/>
          <p:cNvSpPr/>
          <p:nvPr/>
        </p:nvSpPr>
        <p:spPr>
          <a:xfrm>
            <a:off x="4709450" y="3892906"/>
            <a:ext cx="2304000" cy="172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727" y="4009854"/>
            <a:ext cx="1871229" cy="1494104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132954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Åpenhet</a:t>
            </a:r>
            <a:endParaRPr lang="en-GB"/>
          </a:p>
        </p:txBody>
      </p:sp>
      <p:sp>
        <p:nvSpPr>
          <p:cNvPr id="13" name="TekstSylinder 12"/>
          <p:cNvSpPr txBox="1"/>
          <p:nvPr/>
        </p:nvSpPr>
        <p:spPr>
          <a:xfrm>
            <a:off x="3135700" y="4509120"/>
            <a:ext cx="15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Globalisering</a:t>
            </a:r>
            <a:endParaRPr lang="en-GB"/>
          </a:p>
        </p:txBody>
      </p:sp>
      <p:sp>
        <p:nvSpPr>
          <p:cNvPr id="14" name="TekstSylinder 13"/>
          <p:cNvSpPr txBox="1"/>
          <p:nvPr/>
        </p:nvSpPr>
        <p:spPr>
          <a:xfrm>
            <a:off x="7026542" y="240938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Vekst</a:t>
            </a:r>
            <a:endParaRPr lang="en-GB"/>
          </a:p>
        </p:txBody>
      </p:sp>
      <p:sp>
        <p:nvSpPr>
          <p:cNvPr id="15" name="TekstSylinder 14"/>
          <p:cNvSpPr txBox="1"/>
          <p:nvPr/>
        </p:nvSpPr>
        <p:spPr>
          <a:xfrm>
            <a:off x="7026542" y="45091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Teknologi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74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89394" y="2444368"/>
            <a:ext cx="7641884" cy="3456384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99592" y="2636912"/>
            <a:ext cx="69127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vokabularer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/>
              <a:t>, </a:t>
            </a:r>
            <a:r>
              <a:rPr lang="en-GB" sz="2500" err="1" smtClean="0"/>
              <a:t>Realfagstermer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/>
              <a:t> </a:t>
            </a:r>
            <a:r>
              <a:rPr lang="en-GB" sz="2500" smtClean="0"/>
              <a:t>UBs </a:t>
            </a:r>
            <a:r>
              <a:rPr lang="en-GB" sz="2500" err="1" smtClean="0"/>
              <a:t>emneregister</a:t>
            </a:r>
            <a:r>
              <a:rPr lang="en-GB" sz="2500" smtClean="0"/>
              <a:t>)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forbedringer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31698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89394" y="2444368"/>
            <a:ext cx="7641884" cy="3456384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99592" y="2636912"/>
            <a:ext cx="69127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vokabularer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/>
              <a:t>, </a:t>
            </a:r>
            <a:r>
              <a:rPr lang="en-GB" sz="2500" err="1" smtClean="0"/>
              <a:t>Realfagstermer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/>
              <a:t> </a:t>
            </a:r>
            <a:r>
              <a:rPr lang="en-GB" sz="2500" smtClean="0"/>
              <a:t>UBs </a:t>
            </a:r>
            <a:r>
              <a:rPr lang="en-GB" sz="2500" err="1" smtClean="0"/>
              <a:t>emneregister</a:t>
            </a:r>
            <a:r>
              <a:rPr lang="en-GB" sz="2500" smtClean="0"/>
              <a:t>)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forbedringer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899592" y="4052376"/>
            <a:ext cx="6912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WebDewey</a:t>
            </a:r>
            <a:r>
              <a:rPr lang="en-GB" sz="2500" smtClean="0"/>
              <a:t>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nummerbygging</a:t>
            </a:r>
            <a:r>
              <a:rPr lang="en-GB" sz="2500" smtClean="0"/>
              <a:t> (1/4 </a:t>
            </a:r>
            <a:r>
              <a:rPr lang="en-GB" sz="2500" err="1" smtClean="0"/>
              <a:t>av</a:t>
            </a:r>
            <a:r>
              <a:rPr lang="en-GB" sz="2500" smtClean="0"/>
              <a:t> all </a:t>
            </a:r>
            <a:r>
              <a:rPr lang="en-GB" sz="2500" err="1" smtClean="0"/>
              <a:t>nummerbygging</a:t>
            </a:r>
            <a:r>
              <a:rPr lang="en-GB" sz="2500" smtClean="0"/>
              <a:t>)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41654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3872" y="1196752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Hvorfor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Hvordan</a:t>
            </a:r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89394" y="2444368"/>
            <a:ext cx="7641884" cy="3456384"/>
          </a:xfrm>
          <a:prstGeom prst="roundRect">
            <a:avLst/>
          </a:prstGeom>
          <a:solidFill>
            <a:srgbClr val="F89A53"/>
          </a:solidFill>
          <a:ln>
            <a:solidFill>
              <a:srgbClr val="F89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827584" y="1417638"/>
            <a:ext cx="74168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smtClean="0"/>
              <a:t>UBs </a:t>
            </a:r>
            <a:r>
              <a:rPr lang="en-GB" sz="2500" err="1" smtClean="0"/>
              <a:t>kjerneverdier</a:t>
            </a:r>
            <a:r>
              <a:rPr lang="en-GB" sz="2500" smtClean="0"/>
              <a:t>: </a:t>
            </a:r>
            <a:br>
              <a:rPr lang="en-GB" sz="2500" smtClean="0"/>
            </a:br>
            <a:r>
              <a:rPr lang="en-GB" sz="2500" err="1" smtClean="0"/>
              <a:t>kvalitet</a:t>
            </a:r>
            <a:r>
              <a:rPr lang="en-GB" sz="2500" smtClean="0"/>
              <a:t>, </a:t>
            </a:r>
            <a:r>
              <a:rPr lang="en-GB" sz="2500" err="1" smtClean="0"/>
              <a:t>åpenhet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tilgjengelighet</a:t>
            </a:r>
            <a:endParaRPr lang="en-GB" sz="250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06589"/>
            <a:ext cx="1328981" cy="835047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899592" y="2636912"/>
            <a:ext cx="69127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/>
              <a:t>egne</a:t>
            </a:r>
            <a:r>
              <a:rPr lang="en-GB" sz="2500"/>
              <a:t> </a:t>
            </a:r>
            <a:r>
              <a:rPr lang="en-GB" sz="2500" err="1" smtClean="0"/>
              <a:t>vokabularer</a:t>
            </a:r>
            <a:r>
              <a:rPr lang="en-GB" sz="2500" smtClean="0"/>
              <a:t> (</a:t>
            </a:r>
            <a:r>
              <a:rPr lang="en-GB" sz="2500" err="1" smtClean="0"/>
              <a:t>Humord</a:t>
            </a:r>
            <a:r>
              <a:rPr lang="en-GB" sz="2500"/>
              <a:t>, </a:t>
            </a:r>
            <a:r>
              <a:rPr lang="en-GB" sz="2500" err="1" smtClean="0"/>
              <a:t>Realfagstermer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/>
              <a:t> </a:t>
            </a:r>
            <a:r>
              <a:rPr lang="en-GB" sz="2500" smtClean="0"/>
              <a:t>UBs </a:t>
            </a:r>
            <a:r>
              <a:rPr lang="en-GB" sz="2500" err="1" smtClean="0"/>
              <a:t>emneregister</a:t>
            </a:r>
            <a:r>
              <a:rPr lang="en-GB" sz="2500" smtClean="0"/>
              <a:t>)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forbedringer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899592" y="4052376"/>
            <a:ext cx="6912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Kvalitetsheving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WebDewey</a:t>
            </a:r>
            <a:r>
              <a:rPr lang="en-GB" sz="2500" smtClean="0"/>
              <a:t> </a:t>
            </a:r>
            <a:r>
              <a:rPr lang="en-GB" sz="2500" err="1" smtClean="0"/>
              <a:t>ved</a:t>
            </a:r>
            <a:r>
              <a:rPr lang="en-GB" sz="2500" smtClean="0"/>
              <a:t> </a:t>
            </a:r>
            <a:r>
              <a:rPr lang="en-GB" sz="2500" err="1" smtClean="0"/>
              <a:t>rettinger</a:t>
            </a:r>
            <a:r>
              <a:rPr lang="en-GB" sz="2500" smtClean="0"/>
              <a:t> </a:t>
            </a:r>
            <a:r>
              <a:rPr lang="en-GB" sz="2500" err="1" smtClean="0"/>
              <a:t>og</a:t>
            </a:r>
            <a:r>
              <a:rPr lang="en-GB" sz="2500" smtClean="0"/>
              <a:t> </a:t>
            </a:r>
            <a:r>
              <a:rPr lang="en-GB" sz="2500" err="1" smtClean="0"/>
              <a:t>nummerbygging</a:t>
            </a:r>
            <a:r>
              <a:rPr lang="en-GB" sz="2500" smtClean="0"/>
              <a:t> (1/4 </a:t>
            </a:r>
            <a:r>
              <a:rPr lang="en-GB" sz="2500" err="1" smtClean="0"/>
              <a:t>av</a:t>
            </a:r>
            <a:r>
              <a:rPr lang="en-GB" sz="2500" smtClean="0"/>
              <a:t> all </a:t>
            </a:r>
            <a:r>
              <a:rPr lang="en-GB" sz="2500" err="1" smtClean="0"/>
              <a:t>nummerbygging</a:t>
            </a:r>
            <a:r>
              <a:rPr lang="en-GB" sz="2500" smtClean="0"/>
              <a:t>)</a:t>
            </a:r>
            <a:endParaRPr lang="nb-NO" sz="2500"/>
          </a:p>
        </p:txBody>
      </p:sp>
      <p:sp>
        <p:nvSpPr>
          <p:cNvPr id="12" name="TekstSylinder 11"/>
          <p:cNvSpPr txBox="1"/>
          <p:nvPr/>
        </p:nvSpPr>
        <p:spPr>
          <a:xfrm>
            <a:off x="899592" y="5200514"/>
            <a:ext cx="69127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● </a:t>
            </a:r>
            <a:r>
              <a:rPr lang="en-GB" sz="2500" err="1" smtClean="0"/>
              <a:t>Kompetanseheving</a:t>
            </a:r>
            <a:r>
              <a:rPr lang="en-GB" sz="2500" smtClean="0"/>
              <a:t> </a:t>
            </a:r>
            <a:r>
              <a:rPr lang="en-GB" sz="2500" err="1"/>
              <a:t>av</a:t>
            </a:r>
            <a:r>
              <a:rPr lang="en-GB" sz="2500"/>
              <a:t> </a:t>
            </a:r>
            <a:r>
              <a:rPr lang="en-GB" sz="2500" err="1" smtClean="0"/>
              <a:t>personalet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6637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340768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38263847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750215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3732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112665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607437" y="5096951"/>
            <a:ext cx="422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Omfang i antall tusen begreper:</a:t>
            </a:r>
          </a:p>
          <a:p>
            <a:r>
              <a:rPr lang="nb-NO" smtClean="0"/>
              <a:t>Vokabular: Hume 18, Real 15, totalt 33</a:t>
            </a:r>
            <a:br>
              <a:rPr lang="nb-NO" smtClean="0"/>
            </a:br>
            <a:r>
              <a:rPr lang="nb-NO" smtClean="0"/>
              <a:t>Mappet: 10 </a:t>
            </a:r>
            <a:r>
              <a:rPr lang="nb-NO"/>
              <a:t>av 33 tusen </a:t>
            </a:r>
            <a:r>
              <a:rPr lang="nb-NO" smtClean="0"/>
              <a:t>(30 %)</a:t>
            </a:r>
            <a:endParaRPr lang="nb-NO"/>
          </a:p>
        </p:txBody>
      </p:sp>
      <p:sp>
        <p:nvSpPr>
          <p:cNvPr id="13" name="TekstSylinder 12"/>
          <p:cNvSpPr txBox="1"/>
          <p:nvPr/>
        </p:nvSpPr>
        <p:spPr>
          <a:xfrm>
            <a:off x="621025" y="4806661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rgbClr val="57757A"/>
                </a:solidFill>
              </a:rPr>
              <a:t>Begreper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51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164" y="2076269"/>
            <a:ext cx="2496136" cy="2470067"/>
          </a:xfrm>
          <a:prstGeom prst="ellipse">
            <a:avLst/>
          </a:prstGeom>
        </p:spPr>
      </p:pic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818949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607437" y="5096951"/>
            <a:ext cx="422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Omfang i antall tusen begreper:</a:t>
            </a:r>
          </a:p>
          <a:p>
            <a:r>
              <a:rPr lang="nb-NO" smtClean="0"/>
              <a:t>Vokabular: Hume 18, Real 15, totalt 33</a:t>
            </a:r>
            <a:br>
              <a:rPr lang="nb-NO" smtClean="0"/>
            </a:br>
            <a:r>
              <a:rPr lang="nb-NO" smtClean="0"/>
              <a:t>Mappet: 10 </a:t>
            </a:r>
            <a:r>
              <a:rPr lang="nb-NO"/>
              <a:t>av 33 tusen </a:t>
            </a:r>
            <a:r>
              <a:rPr lang="nb-NO" smtClean="0"/>
              <a:t>(30 %)</a:t>
            </a:r>
            <a:endParaRPr lang="nb-NO"/>
          </a:p>
        </p:txBody>
      </p:sp>
      <p:sp>
        <p:nvSpPr>
          <p:cNvPr id="13" name="TekstSylinder 12"/>
          <p:cNvSpPr txBox="1"/>
          <p:nvPr/>
        </p:nvSpPr>
        <p:spPr>
          <a:xfrm>
            <a:off x="621025" y="4806661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rgbClr val="57757A"/>
                </a:solidFill>
              </a:rPr>
              <a:t>Begreper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111308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899592" y="1468935"/>
            <a:ext cx="74168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er framdriften?</a:t>
            </a:r>
            <a:endParaRPr lang="nb-NO" sz="250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164" y="2076269"/>
            <a:ext cx="2496136" cy="2470067"/>
          </a:xfrm>
          <a:prstGeom prst="ellipse">
            <a:avLst/>
          </a:prstGeom>
        </p:spPr>
      </p:pic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460554"/>
              </p:ext>
            </p:extLst>
          </p:nvPr>
        </p:nvGraphicFramePr>
        <p:xfrm>
          <a:off x="868930" y="1969469"/>
          <a:ext cx="3703070" cy="268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Sylinder 10"/>
          <p:cNvSpPr txBox="1"/>
          <p:nvPr/>
        </p:nvSpPr>
        <p:spPr>
          <a:xfrm>
            <a:off x="607437" y="5096951"/>
            <a:ext cx="422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Omfang i antall tusen begreper:</a:t>
            </a:r>
          </a:p>
          <a:p>
            <a:r>
              <a:rPr lang="nb-NO" smtClean="0"/>
              <a:t>Vokabular: Hume 18, Real 15, totalt 33</a:t>
            </a:r>
            <a:br>
              <a:rPr lang="nb-NO" smtClean="0"/>
            </a:br>
            <a:r>
              <a:rPr lang="nb-NO" smtClean="0"/>
              <a:t>Mappet: 10 </a:t>
            </a:r>
            <a:r>
              <a:rPr lang="nb-NO"/>
              <a:t>av 33 tusen </a:t>
            </a:r>
            <a:r>
              <a:rPr lang="nb-NO" smtClean="0"/>
              <a:t>(30 %)</a:t>
            </a:r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4674636" y="5096951"/>
            <a:ext cx="4020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Antall mappinger pr begrep: </a:t>
            </a:r>
            <a:r>
              <a:rPr lang="nb-NO" smtClean="0"/>
              <a:t>2,63</a:t>
            </a:r>
            <a:endParaRPr lang="nb-NO"/>
          </a:p>
          <a:p>
            <a:r>
              <a:rPr lang="nb-NO" smtClean="0"/>
              <a:t>Mappingtall når alt er ferdig: 87 tusen</a:t>
            </a:r>
            <a:endParaRPr lang="nb-NO"/>
          </a:p>
          <a:p>
            <a:r>
              <a:rPr lang="nb-NO" smtClean="0"/>
              <a:t>Ferdig nå: </a:t>
            </a:r>
            <a:r>
              <a:rPr lang="nb-NO"/>
              <a:t>Hume 18, Real </a:t>
            </a:r>
            <a:r>
              <a:rPr lang="nb-NO" smtClean="0"/>
              <a:t>8, totalt 26</a:t>
            </a:r>
            <a:endParaRPr lang="nb-NO"/>
          </a:p>
        </p:txBody>
      </p:sp>
      <p:sp>
        <p:nvSpPr>
          <p:cNvPr id="13" name="TekstSylinder 12"/>
          <p:cNvSpPr txBox="1"/>
          <p:nvPr/>
        </p:nvSpPr>
        <p:spPr>
          <a:xfrm>
            <a:off x="621025" y="4806661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rgbClr val="57757A"/>
                </a:solidFill>
              </a:rPr>
              <a:t>Begreper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4668608" y="4836626"/>
            <a:ext cx="4000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rgbClr val="57757A"/>
                </a:solidFill>
              </a:rPr>
              <a:t>Mappinger</a:t>
            </a:r>
            <a:endParaRPr lang="nb-NO" b="1">
              <a:solidFill>
                <a:srgbClr val="57757A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1331640" y="389075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Humord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059832" y="390897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smtClean="0">
                <a:solidFill>
                  <a:schemeClr val="bg1"/>
                </a:solidFill>
              </a:rPr>
              <a:t>Realfag</a:t>
            </a:r>
            <a:endParaRPr lang="nb-NO" b="1">
              <a:solidFill>
                <a:schemeClr val="bg1"/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1691680" y="4437112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/>
          <p:cNvSpPr/>
          <p:nvPr/>
        </p:nvSpPr>
        <p:spPr>
          <a:xfrm>
            <a:off x="3350281" y="4442837"/>
            <a:ext cx="288032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119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37147925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  <p:pic>
        <p:nvPicPr>
          <p:cNvPr id="2050" name="Picture 2" descr="Bilderesultat for retningslinj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1" y="1977810"/>
            <a:ext cx="2019102" cy="13393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00260" y="237137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Utarbeiding av retningslinjer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334213854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  <p:pic>
        <p:nvPicPr>
          <p:cNvPr id="2050" name="Picture 2" descr="Bilderesultat for retningslinj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1" y="1977810"/>
            <a:ext cx="2019102" cy="13393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00260" y="237137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Utarbeiding av retningslinjer</a:t>
            </a:r>
            <a:endParaRPr lang="nb-NO" sz="2500"/>
          </a:p>
        </p:txBody>
      </p:sp>
      <p:sp>
        <p:nvSpPr>
          <p:cNvPr id="10" name="TekstSylinder 9"/>
          <p:cNvSpPr txBox="1"/>
          <p:nvPr/>
        </p:nvSpPr>
        <p:spPr>
          <a:xfrm>
            <a:off x="3200260" y="3730644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Utføring av mappinger</a:t>
            </a:r>
            <a:endParaRPr lang="nb-NO" sz="2500"/>
          </a:p>
        </p:txBody>
      </p:sp>
      <p:sp>
        <p:nvSpPr>
          <p:cNvPr id="12" name="Avrundet rektangel 11"/>
          <p:cNvSpPr/>
          <p:nvPr/>
        </p:nvSpPr>
        <p:spPr>
          <a:xfrm>
            <a:off x="804847" y="3423493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47" y="3708800"/>
            <a:ext cx="1951117" cy="6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851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971600" y="1461630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jobber vi?</a:t>
            </a:r>
            <a:endParaRPr lang="nb-NO" sz="2500"/>
          </a:p>
        </p:txBody>
      </p:sp>
      <p:pic>
        <p:nvPicPr>
          <p:cNvPr id="2050" name="Picture 2" descr="Bilderesultat for retningslinj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1" y="1977810"/>
            <a:ext cx="2019102" cy="13393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vrundet rektangel 2"/>
          <p:cNvSpPr/>
          <p:nvPr/>
        </p:nvSpPr>
        <p:spPr>
          <a:xfrm>
            <a:off x="804847" y="4802348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71" y="5137283"/>
            <a:ext cx="1861151" cy="521482"/>
          </a:xfrm>
          <a:prstGeom prst="round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3200260" y="237137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Utarbeiding av retningslinjer</a:t>
            </a:r>
            <a:endParaRPr lang="nb-NO" sz="2500"/>
          </a:p>
        </p:txBody>
      </p:sp>
      <p:sp>
        <p:nvSpPr>
          <p:cNvPr id="10" name="TekstSylinder 9"/>
          <p:cNvSpPr txBox="1"/>
          <p:nvPr/>
        </p:nvSpPr>
        <p:spPr>
          <a:xfrm>
            <a:off x="3200260" y="3730644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Utføring av mappinger</a:t>
            </a:r>
            <a:endParaRPr lang="nb-NO" sz="2500"/>
          </a:p>
        </p:txBody>
      </p:sp>
      <p:sp>
        <p:nvSpPr>
          <p:cNvPr id="11" name="TekstSylinder 10"/>
          <p:cNvSpPr txBox="1"/>
          <p:nvPr/>
        </p:nvSpPr>
        <p:spPr>
          <a:xfrm>
            <a:off x="3188696" y="5137283"/>
            <a:ext cx="51845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Utvikling av mappingverktøy</a:t>
            </a:r>
            <a:endParaRPr lang="nb-NO" sz="2500"/>
          </a:p>
        </p:txBody>
      </p:sp>
      <p:sp>
        <p:nvSpPr>
          <p:cNvPr id="12" name="Avrundet rektangel 11"/>
          <p:cNvSpPr/>
          <p:nvPr/>
        </p:nvSpPr>
        <p:spPr>
          <a:xfrm>
            <a:off x="804847" y="3423493"/>
            <a:ext cx="2019600" cy="1238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47" y="3708800"/>
            <a:ext cx="1951117" cy="6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461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026204" y="1626762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mapper vi rent konkret?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120152360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026204" y="1626762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mapper vi rent konkret?</a:t>
            </a:r>
            <a:endParaRPr lang="nb-NO" sz="2500"/>
          </a:p>
        </p:txBody>
      </p:sp>
      <p:sp>
        <p:nvSpPr>
          <p:cNvPr id="8" name="TekstSylinder 7"/>
          <p:cNvSpPr txBox="1"/>
          <p:nvPr/>
        </p:nvSpPr>
        <p:spPr>
          <a:xfrm>
            <a:off x="1026204" y="2173233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Datastøttet, intellektuell prosess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20616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Hvorfor – </a:t>
            </a:r>
            <a:r>
              <a:rPr lang="nb-NO">
                <a:solidFill>
                  <a:srgbClr val="F89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Hvordan</a:t>
            </a:r>
          </a:p>
        </p:txBody>
      </p:sp>
      <p:pic>
        <p:nvPicPr>
          <p:cNvPr id="2" name="Bild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127" y="3645024"/>
            <a:ext cx="5097746" cy="1428354"/>
          </a:xfrm>
          <a:prstGeom prst="round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1026204" y="1626762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Hvordan mapper </a:t>
            </a:r>
            <a:r>
              <a:rPr lang="nb-NO" sz="2500"/>
              <a:t>vi rent konkret?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26204" y="2173233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Datastøttet, intellektuell prosess</a:t>
            </a:r>
            <a:endParaRPr lang="nb-NO" sz="2500"/>
          </a:p>
        </p:txBody>
      </p:sp>
      <p:sp>
        <p:nvSpPr>
          <p:cNvPr id="9" name="TekstSylinder 8"/>
          <p:cNvSpPr txBox="1"/>
          <p:nvPr/>
        </p:nvSpPr>
        <p:spPr>
          <a:xfrm>
            <a:off x="1026204" y="2717433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smtClean="0"/>
              <a:t>Demonstrasjon av verktøyet</a:t>
            </a:r>
            <a:endParaRPr lang="nb-NO" sz="2500"/>
          </a:p>
        </p:txBody>
      </p:sp>
    </p:spTree>
    <p:extLst>
      <p:ext uri="{BB962C8B-B14F-4D97-AF65-F5344CB8AC3E}">
        <p14:creationId xmlns:p14="http://schemas.microsoft.com/office/powerpoint/2010/main" val="401063558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ccmapper screenshot – mapping</a:t>
            </a:r>
            <a:endParaRPr lang="nb-NO">
              <a:solidFill>
                <a:srgbClr val="F89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00" y="1916894"/>
            <a:ext cx="7884000" cy="367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ccmapper </a:t>
            </a:r>
            <a:r>
              <a:rPr lang="nb-NO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screenshot – </a:t>
            </a:r>
            <a:r>
              <a:rPr lang="nb-NO" smtClean="0">
                <a:solidFill>
                  <a:srgbClr val="577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</a:t>
            </a:r>
            <a:endParaRPr lang="nb-NO">
              <a:solidFill>
                <a:srgbClr val="F89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395536" y="1268760"/>
            <a:ext cx="8352928" cy="4968552"/>
          </a:xfrm>
          <a:prstGeom prst="roundRect">
            <a:avLst/>
          </a:prstGeom>
          <a:solidFill>
            <a:srgbClr val="E5E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16" y="1556792"/>
            <a:ext cx="7884367" cy="425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Mapping">
      <a:dk1>
        <a:sysClr val="windowText" lastClr="000000"/>
      </a:dk1>
      <a:lt1>
        <a:sysClr val="window" lastClr="FFFFFF"/>
      </a:lt1>
      <a:dk2>
        <a:srgbClr val="57757A"/>
      </a:dk2>
      <a:lt2>
        <a:srgbClr val="FFFFFF"/>
      </a:lt2>
      <a:accent1>
        <a:srgbClr val="57757A"/>
      </a:accent1>
      <a:accent2>
        <a:srgbClr val="99B9BF"/>
      </a:accent2>
      <a:accent3>
        <a:srgbClr val="F89A53"/>
      </a:accent3>
      <a:accent4>
        <a:srgbClr val="E1E455"/>
      </a:accent4>
      <a:accent5>
        <a:srgbClr val="92D050"/>
      </a:accent5>
      <a:accent6>
        <a:srgbClr val="0070C0"/>
      </a:accent6>
      <a:hlink>
        <a:srgbClr val="F89A53"/>
      </a:hlink>
      <a:folHlink>
        <a:srgbClr val="99B9BF"/>
      </a:folHlink>
    </a:clrScheme>
    <a:fontScheme name="UiO-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1328</Words>
  <Application>Microsoft Office PowerPoint</Application>
  <PresentationFormat>Skjermfremvisning (4:3)</PresentationFormat>
  <Paragraphs>321</Paragraphs>
  <Slides>72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72</vt:i4>
      </vt:variant>
    </vt:vector>
  </HeadingPairs>
  <TitlesOfParts>
    <vt:vector size="75" baseType="lpstr">
      <vt:lpstr>Arial</vt:lpstr>
      <vt:lpstr>Calibri</vt:lpstr>
      <vt:lpstr>Office-tema</vt:lpstr>
      <vt:lpstr>Hvorfor mapper vi?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Hva – Hvorfor – Hvordan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Birgit Hvoslef Dahl</dc:creator>
  <cp:lastModifiedBy>Grete Seland</cp:lastModifiedBy>
  <cp:revision>230</cp:revision>
  <dcterms:created xsi:type="dcterms:W3CDTF">2016-03-04T12:36:54Z</dcterms:created>
  <dcterms:modified xsi:type="dcterms:W3CDTF">2016-12-12T09:38:27Z</dcterms:modified>
</cp:coreProperties>
</file>